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2" r:id="rId2"/>
  </p:sldMasterIdLst>
  <p:notesMasterIdLst>
    <p:notesMasterId r:id="rId15"/>
  </p:notesMasterIdLst>
  <p:sldIdLst>
    <p:sldId id="257" r:id="rId3"/>
    <p:sldId id="263" r:id="rId4"/>
    <p:sldId id="264" r:id="rId5"/>
    <p:sldId id="265" r:id="rId6"/>
    <p:sldId id="266" r:id="rId7"/>
    <p:sldId id="267" r:id="rId8"/>
    <p:sldId id="259" r:id="rId9"/>
    <p:sldId id="269" r:id="rId10"/>
    <p:sldId id="268" r:id="rId11"/>
    <p:sldId id="272" r:id="rId12"/>
    <p:sldId id="270" r:id="rId13"/>
    <p:sldId id="262" r:id="rId14"/>
  </p:sldIdLst>
  <p:sldSz cx="9144000" cy="6858000" type="screen4x3"/>
  <p:notesSz cx="6858000" cy="9144000"/>
  <p:defaultTextStyle>
    <a:defPPr>
      <a:defRPr lang="nl-NL"/>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A7F9F7-E556-4749-AF69-02EBB71C79E5}" type="datetimeFigureOut">
              <a:rPr lang="nl-NL" smtClean="0"/>
              <a:t>16-2-2016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573CD-A5FE-4A73-88B6-40135F64F00D}" type="slidenum">
              <a:rPr lang="nl-NL" smtClean="0"/>
              <a:t>‹nr.›</a:t>
            </a:fld>
            <a:endParaRPr lang="nl-NL"/>
          </a:p>
        </p:txBody>
      </p:sp>
    </p:spTree>
    <p:extLst>
      <p:ext uri="{BB962C8B-B14F-4D97-AF65-F5344CB8AC3E}">
        <p14:creationId xmlns:p14="http://schemas.microsoft.com/office/powerpoint/2010/main" val="425145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r>
              <a:rPr lang="en-GB" sz="1800" b="0" i="0" u="none" strike="noStrike" cap="none" baseline="0" dirty="0"/>
              <a:t>T4 </a:t>
            </a:r>
            <a:r>
              <a:rPr lang="en-GB" sz="1800" b="0" i="0" u="none" strike="noStrike" cap="none" baseline="0" dirty="0" err="1"/>
              <a:t>wordt</a:t>
            </a:r>
            <a:r>
              <a:rPr lang="en-GB" sz="1800" b="0" i="0" u="none" strike="noStrike" cap="none" baseline="0" dirty="0"/>
              <a:t> </a:t>
            </a:r>
            <a:r>
              <a:rPr lang="en-GB" sz="1800" b="0" i="0" u="none" strike="noStrike" cap="none" baseline="0" dirty="0" err="1"/>
              <a:t>omgezet</a:t>
            </a:r>
            <a:r>
              <a:rPr lang="en-GB" sz="1800" b="0" i="0" u="none" strike="noStrike" cap="none" baseline="0" dirty="0"/>
              <a:t> in T3 in de lever, </a:t>
            </a:r>
            <a:r>
              <a:rPr lang="en-GB" sz="1800" b="0" i="0" u="none" strike="noStrike" cap="none" baseline="0" dirty="0" err="1"/>
              <a:t>nieren</a:t>
            </a:r>
            <a:r>
              <a:rPr lang="en-GB" sz="1800" b="0" i="0" u="none" strike="noStrike" cap="none" baseline="0" dirty="0"/>
              <a:t>, </a:t>
            </a:r>
            <a:r>
              <a:rPr lang="en-GB" sz="1800" b="0" i="0" u="none" strike="noStrike" cap="none" baseline="0" dirty="0" err="1"/>
              <a:t>hersenen</a:t>
            </a:r>
            <a:r>
              <a:rPr lang="en-GB" sz="1800" b="0" i="0" u="none" strike="noStrike" cap="none" baseline="0" dirty="0"/>
              <a:t>, </a:t>
            </a:r>
            <a:r>
              <a:rPr lang="en-GB" sz="1800" b="0" i="0" u="none" strike="noStrike" cap="none" baseline="0" dirty="0" err="1"/>
              <a:t>spieren</a:t>
            </a:r>
            <a:r>
              <a:rPr lang="en-GB" sz="1800" b="0" i="0" u="none" strike="noStrike" cap="none" baseline="0" dirty="0"/>
              <a:t> en </a:t>
            </a:r>
            <a:r>
              <a:rPr lang="en-GB" sz="1800" b="0" i="0" u="none" strike="noStrike" cap="none" baseline="0" dirty="0" err="1"/>
              <a:t>hypofyse</a:t>
            </a:r>
            <a:r>
              <a:rPr lang="en-GB" sz="1800" b="0" i="0" u="none" strike="noStrike" cap="none" baseline="0" dirty="0"/>
              <a:t>. Het </a:t>
            </a:r>
            <a:r>
              <a:rPr lang="en-GB" sz="1800" b="0" i="0" u="none" strike="noStrike" cap="none" baseline="0" dirty="0" err="1"/>
              <a:t>grootste</a:t>
            </a:r>
            <a:r>
              <a:rPr lang="en-GB" sz="1800" b="0" i="0" u="none" strike="noStrike" cap="none" baseline="0" dirty="0"/>
              <a:t> </a:t>
            </a:r>
            <a:r>
              <a:rPr lang="en-GB" sz="1800" b="0" i="0" u="none" strike="noStrike" cap="none" baseline="0" dirty="0" err="1"/>
              <a:t>deel</a:t>
            </a:r>
            <a:r>
              <a:rPr lang="en-GB" sz="1800" b="0" i="0" u="none" strike="noStrike" cap="none" baseline="0" dirty="0"/>
              <a:t> van </a:t>
            </a:r>
            <a:r>
              <a:rPr lang="en-GB" sz="1800" b="0" i="0" u="none" strike="noStrike" cap="none" baseline="0" dirty="0" err="1"/>
              <a:t>beide</a:t>
            </a:r>
            <a:r>
              <a:rPr lang="en-GB" sz="1800" b="0" i="0" u="none" strike="noStrike" cap="none" baseline="0" dirty="0"/>
              <a:t> </a:t>
            </a:r>
            <a:r>
              <a:rPr lang="en-GB" sz="1800" b="0" i="0" u="none" strike="noStrike" cap="none" baseline="0" dirty="0" err="1"/>
              <a:t>hormonen</a:t>
            </a:r>
            <a:r>
              <a:rPr lang="en-GB" sz="1800" b="0" i="0" u="none" strike="noStrike" cap="none" baseline="0" dirty="0"/>
              <a:t> is </a:t>
            </a:r>
            <a:r>
              <a:rPr lang="en-GB" sz="1800" b="0" i="0" u="none" strike="noStrike" cap="none" baseline="0" dirty="0" err="1"/>
              <a:t>gevongen</a:t>
            </a:r>
            <a:r>
              <a:rPr lang="en-GB" sz="1800" b="0" i="0" u="none" strike="noStrike" cap="none" baseline="0" dirty="0"/>
              <a:t> </a:t>
            </a:r>
            <a:r>
              <a:rPr lang="en-GB" sz="1800" b="0" i="0" u="none" strike="noStrike" cap="none" baseline="0" dirty="0" err="1"/>
              <a:t>aan</a:t>
            </a:r>
            <a:r>
              <a:rPr lang="en-GB" sz="1800" b="0" i="0" u="none" strike="noStrike" cap="none" baseline="0" dirty="0"/>
              <a:t> </a:t>
            </a:r>
            <a:r>
              <a:rPr lang="en-GB" sz="1800" b="0" i="0" u="none" strike="noStrike" cap="none" baseline="0" dirty="0" err="1"/>
              <a:t>eiwittten</a:t>
            </a:r>
            <a:r>
              <a:rPr lang="en-GB" sz="1800" b="0" i="0" u="none" strike="noStrike" cap="none" baseline="0" dirty="0"/>
              <a:t>. Het </a:t>
            </a:r>
            <a:r>
              <a:rPr lang="en-GB" sz="1800" b="0" i="0" u="none" strike="noStrike" cap="none" baseline="0" dirty="0" err="1"/>
              <a:t>vrij</a:t>
            </a:r>
            <a:r>
              <a:rPr lang="en-GB" sz="1800" b="0" i="0" u="none" strike="noStrike" cap="none" baseline="0" dirty="0"/>
              <a:t> </a:t>
            </a:r>
            <a:r>
              <a:rPr lang="en-GB" sz="1800" b="0" i="0" u="none" strike="noStrike" cap="none" baseline="0" dirty="0" err="1"/>
              <a:t>deel</a:t>
            </a:r>
            <a:r>
              <a:rPr lang="en-GB" sz="1800" b="0" i="0" u="none" strike="noStrike" cap="none" baseline="0" dirty="0"/>
              <a:t> is het </a:t>
            </a:r>
            <a:r>
              <a:rPr lang="en-GB" sz="1800" b="0" i="0" u="none" strike="noStrike" cap="none" baseline="0" dirty="0" err="1"/>
              <a:t>actieve</a:t>
            </a:r>
            <a:r>
              <a:rPr lang="en-GB" sz="1800" b="0" i="0" u="none" strike="noStrike" cap="none" baseline="0" dirty="0"/>
              <a:t> </a:t>
            </a:r>
            <a:r>
              <a:rPr lang="en-GB" sz="1800" b="0" i="0" u="none" strike="noStrike" cap="none" baseline="0" dirty="0" err="1"/>
              <a:t>deel</a:t>
            </a:r>
            <a:r>
              <a:rPr lang="en-GB" sz="1800" b="0" i="0" u="none" strike="noStrike" cap="none" baseline="0" dirty="0"/>
              <a:t>. Het </a:t>
            </a:r>
            <a:r>
              <a:rPr lang="en-GB" sz="1800" b="0" i="0" u="none" strike="noStrike" cap="none" baseline="0" dirty="0" err="1"/>
              <a:t>vrije</a:t>
            </a:r>
            <a:r>
              <a:rPr lang="en-GB" sz="1800" b="0" i="0" u="none" strike="noStrike" cap="none" baseline="0" dirty="0"/>
              <a:t> T4 </a:t>
            </a:r>
            <a:r>
              <a:rPr lang="en-GB" sz="1800" b="0" i="0" u="none" strike="noStrike" cap="none" baseline="0" dirty="0" err="1"/>
              <a:t>wordt</a:t>
            </a:r>
            <a:r>
              <a:rPr lang="en-GB" sz="1800" b="0" i="0" u="none" strike="noStrike" cap="none" baseline="0" dirty="0"/>
              <a:t> </a:t>
            </a:r>
            <a:r>
              <a:rPr lang="en-GB" sz="1800" b="0" i="0" u="none" strike="noStrike" cap="none" baseline="0" dirty="0" err="1"/>
              <a:t>gemeten</a:t>
            </a:r>
            <a:r>
              <a:rPr lang="en-GB" sz="1800" b="0" i="0" u="none" strike="noStrike" cap="none" baseline="0" dirty="0"/>
              <a:t> </a:t>
            </a:r>
            <a:r>
              <a:rPr lang="en-GB" sz="1800" b="0" i="0" u="none" strike="noStrike" cap="none" baseline="0" dirty="0" err="1"/>
              <a:t>bij</a:t>
            </a:r>
            <a:r>
              <a:rPr lang="en-GB" sz="1800" b="0" i="0" u="none" strike="noStrike" cap="none" baseline="0" dirty="0"/>
              <a:t> </a:t>
            </a:r>
            <a:r>
              <a:rPr lang="en-GB" sz="1800" b="0" i="0" u="none" strike="noStrike" cap="none" baseline="0" dirty="0" err="1"/>
              <a:t>testen</a:t>
            </a:r>
            <a:r>
              <a:rPr lang="en-GB" sz="1800" b="0" i="0" u="none" strike="noStrike" cap="none" baseline="0" dirty="0"/>
              <a:t>. </a:t>
            </a:r>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GB"/>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r>
              <a:rPr lang="en-GB" sz="1200" b="0" i="0" u="none" strike="noStrike" cap="none" baseline="0">
                <a:solidFill>
                  <a:schemeClr val="dk1"/>
                </a:solidFill>
                <a:latin typeface="Calibri"/>
                <a:ea typeface="Calibri"/>
                <a:cs typeface="Calibri"/>
                <a:sym typeface="Calibri"/>
              </a:rPr>
              <a:t>Info.nu: De functie van thyroxine is niet op een specifiek gebied gericht. Het wordt door de schildklier afgestaan en vervolgens door alle cellen van het bloed opgenomen. Hoewel de exacte werking van dit hormoon niet tot in de finesses bekend is, lijkt er een receptor die op het hormoon reageert, aan de oppervlakte van de celkern aanwezig te zijn. Het belangrijkste effect van dit hormoon lijkt het verhogen van de hoeveelheid energie die de cel gebruikt te zijn en van de hoeveelheid eiwit die de cel maakt.</a:t>
            </a:r>
          </a:p>
        </p:txBody>
      </p:sp>
      <p:sp>
        <p:nvSpPr>
          <p:cNvPr id="107" name="Shape 10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GB"/>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r>
              <a:rPr lang="en-GB" sz="1200" b="1" i="0" u="none" strike="noStrike" cap="none" baseline="0">
                <a:solidFill>
                  <a:schemeClr val="dk1"/>
                </a:solidFill>
                <a:latin typeface="Calibri"/>
                <a:ea typeface="Calibri"/>
                <a:cs typeface="Calibri"/>
                <a:sym typeface="Calibri"/>
              </a:rPr>
              <a:t>Info.nu: </a:t>
            </a:r>
            <a:r>
              <a:rPr lang="en-GB" sz="1200" b="0" i="0" u="none" strike="noStrike" cap="none" baseline="0">
                <a:solidFill>
                  <a:schemeClr val="dk1"/>
                </a:solidFill>
                <a:latin typeface="Calibri"/>
                <a:ea typeface="Calibri"/>
                <a:cs typeface="Calibri"/>
                <a:sym typeface="Calibri"/>
              </a:rPr>
              <a:t>De schildklier regelt de stofwisseling door middel van afgifte van hormonen.De schildklierhormonen hebben een belangrijke functie bij o.a:reguleren van de hartslag en de bloeddruk</a:t>
            </a:r>
          </a:p>
          <a:p>
            <a:pPr>
              <a:spcBef>
                <a:spcPts val="0"/>
              </a:spcBef>
              <a:buNone/>
            </a:pPr>
            <a:r>
              <a:rPr lang="en-GB" sz="1200" b="0" i="0" u="none" strike="noStrike" cap="none" baseline="0">
                <a:solidFill>
                  <a:schemeClr val="dk1"/>
                </a:solidFill>
                <a:latin typeface="Calibri"/>
                <a:ea typeface="Calibri"/>
                <a:cs typeface="Calibri"/>
                <a:sym typeface="Calibri"/>
              </a:rPr>
              <a:t>mede voor verbranding van een teveel aan vetten</a:t>
            </a:r>
          </a:p>
          <a:p>
            <a:pPr>
              <a:spcBef>
                <a:spcPts val="0"/>
              </a:spcBef>
              <a:buNone/>
            </a:pPr>
            <a:r>
              <a:rPr lang="en-GB" sz="1200" b="0" i="0" u="none" strike="noStrike" cap="none" baseline="0">
                <a:solidFill>
                  <a:schemeClr val="dk1"/>
                </a:solidFill>
                <a:latin typeface="Calibri"/>
                <a:ea typeface="Calibri"/>
                <a:cs typeface="Calibri"/>
                <a:sym typeface="Calibri"/>
              </a:rPr>
              <a:t>energieverbruik, maakt in het lichaam opgeslagen energie beschikbaar voor actie.</a:t>
            </a:r>
          </a:p>
          <a:p>
            <a:pPr>
              <a:spcBef>
                <a:spcPts val="0"/>
              </a:spcBef>
              <a:buNone/>
            </a:pPr>
            <a:r>
              <a:rPr lang="en-GB" sz="1200" b="0" i="0" u="none" strike="noStrike" cap="none" baseline="0">
                <a:solidFill>
                  <a:schemeClr val="dk1"/>
                </a:solidFill>
                <a:latin typeface="Calibri"/>
                <a:ea typeface="Calibri"/>
                <a:cs typeface="Calibri"/>
                <a:sym typeface="Calibri"/>
              </a:rPr>
              <a:t>bevordering van het geestelijk welzijn</a:t>
            </a:r>
          </a:p>
          <a:p>
            <a:pPr>
              <a:spcBef>
                <a:spcPts val="0"/>
              </a:spcBef>
              <a:buNone/>
            </a:pPr>
            <a:r>
              <a:rPr lang="en-GB" sz="1200" b="0" i="0" u="none" strike="noStrike" cap="none" baseline="0">
                <a:solidFill>
                  <a:schemeClr val="dk1"/>
                </a:solidFill>
                <a:latin typeface="Calibri"/>
                <a:ea typeface="Calibri"/>
                <a:cs typeface="Calibri"/>
                <a:sym typeface="Calibri"/>
              </a:rPr>
              <a:t>bevordering van de groei</a:t>
            </a:r>
          </a:p>
          <a:p>
            <a:pPr>
              <a:spcBef>
                <a:spcPts val="0"/>
              </a:spcBef>
              <a:buNone/>
            </a:pPr>
            <a:r>
              <a:rPr lang="en-GB" sz="1200" b="0" i="0" u="none" strike="noStrike" cap="none" baseline="0">
                <a:solidFill>
                  <a:schemeClr val="dk1"/>
                </a:solidFill>
                <a:latin typeface="Calibri"/>
                <a:ea typeface="Calibri"/>
                <a:cs typeface="Calibri"/>
                <a:sym typeface="Calibri"/>
              </a:rPr>
              <a:t>Bij kinderen: een belangrijke factor in groei van botten, spieren en zenuwweefsel.</a:t>
            </a:r>
          </a:p>
          <a:p>
            <a:pPr>
              <a:spcBef>
                <a:spcPts val="0"/>
              </a:spcBef>
              <a:buNone/>
            </a:pPr>
            <a:endParaRPr lang="en-GB" sz="1200" b="0" i="0" u="none" strike="noStrike" cap="none" baseline="0">
              <a:solidFill>
                <a:schemeClr val="dk1"/>
              </a:solidFill>
              <a:latin typeface="Calibri"/>
              <a:ea typeface="Calibri"/>
              <a:cs typeface="Calibri"/>
              <a:sym typeface="Calibri"/>
            </a:endParaRPr>
          </a:p>
          <a:p>
            <a:pPr>
              <a:spcBef>
                <a:spcPts val="0"/>
              </a:spcBef>
              <a:buNone/>
            </a:pPr>
            <a:endParaRPr sz="1800" b="0" i="0" u="none" strike="noStrike" cap="none" baseline="0"/>
          </a:p>
        </p:txBody>
      </p:sp>
      <p:sp>
        <p:nvSpPr>
          <p:cNvPr id="133" name="Shape 13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GB"/>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a:p>
            <a:pPr>
              <a:spcBef>
                <a:spcPts val="0"/>
              </a:spcBef>
              <a:buNone/>
            </a:pPr>
            <a:endParaRPr sz="1800" b="0" i="0" u="none" strike="noStrike" cap="none" baseline="0"/>
          </a:p>
        </p:txBody>
      </p:sp>
      <p:sp>
        <p:nvSpPr>
          <p:cNvPr id="147" name="Shape 14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GB"/>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nl-NL" altLang="nl-NL" smtClean="0">
                <a:ea typeface="ＭＳ Ｐゴシック" pitchFamily="34" charset="-128"/>
              </a:rPr>
              <a:t>www.stichtingiton.nl/boeken, H 48 </a:t>
            </a:r>
          </a:p>
          <a:p>
            <a:pPr eaLnBrk="1" hangingPunct="1"/>
            <a:r>
              <a:rPr lang="nl-NL" altLang="nl-NL" smtClean="0">
                <a:ea typeface="ＭＳ Ｐゴシック" pitchFamily="34" charset="-128"/>
              </a:rPr>
              <a:t>Kalium is in cel gebonden aan glycogeen. Bij glycogenolyse kaliumtekort in cel, hyperkaliemie in bloed.</a:t>
            </a:r>
          </a:p>
          <a:p>
            <a:pPr eaLnBrk="1" hangingPunct="1">
              <a:spcBef>
                <a:spcPct val="0"/>
              </a:spcBef>
            </a:pPr>
            <a:r>
              <a:rPr lang="en-US" altLang="nl-NL" smtClean="0">
                <a:ea typeface="ＭＳ Ｐゴシック" pitchFamily="34" charset="-128"/>
              </a:rPr>
              <a:t>Noem de hypernatriemie!</a:t>
            </a:r>
          </a:p>
          <a:p>
            <a:pPr eaLnBrk="1" hangingPunct="1"/>
            <a:endParaRPr lang="nl-NL" altLang="nl-NL"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nl-NL" altLang="nl-NL" dirty="0" smtClean="0">
                <a:ea typeface="ＭＳ Ｐゴシック" pitchFamily="34" charset="-128"/>
              </a:rPr>
              <a:t>www.stichtingiton.nl/boeken, H 48 </a:t>
            </a:r>
          </a:p>
          <a:p>
            <a:pPr eaLnBrk="1" hangingPunct="1"/>
            <a:r>
              <a:rPr lang="nl-NL" altLang="nl-NL" dirty="0" smtClean="0">
                <a:ea typeface="ＭＳ Ｐゴシック" pitchFamily="34" charset="-128"/>
              </a:rPr>
              <a:t>Kalium is in cel gebonden aan glycogeen. Bij </a:t>
            </a:r>
            <a:r>
              <a:rPr lang="nl-NL" altLang="nl-NL" dirty="0" err="1" smtClean="0">
                <a:ea typeface="ＭＳ Ｐゴシック" pitchFamily="34" charset="-128"/>
              </a:rPr>
              <a:t>glycogenolyse</a:t>
            </a:r>
            <a:r>
              <a:rPr lang="nl-NL" altLang="nl-NL" dirty="0" smtClean="0">
                <a:ea typeface="ＭＳ Ｐゴシック" pitchFamily="34" charset="-128"/>
              </a:rPr>
              <a:t> kaliumtekort in cel, </a:t>
            </a:r>
            <a:r>
              <a:rPr lang="nl-NL" altLang="nl-NL" dirty="0" err="1" smtClean="0">
                <a:ea typeface="ＭＳ Ｐゴシック" pitchFamily="34" charset="-128"/>
              </a:rPr>
              <a:t>hyperkaliemie</a:t>
            </a:r>
            <a:r>
              <a:rPr lang="nl-NL" altLang="nl-NL" dirty="0" smtClean="0">
                <a:ea typeface="ＭＳ Ｐゴシック" pitchFamily="34" charset="-128"/>
              </a:rPr>
              <a:t> in bloed.</a:t>
            </a:r>
          </a:p>
          <a:p>
            <a:pPr eaLnBrk="1" hangingPunct="1"/>
            <a:endParaRPr lang="nl-NL" altLang="nl-NL" dirty="0" smtClean="0">
              <a:ea typeface="ＭＳ Ｐゴシック" pitchFamily="34" charset="-128"/>
            </a:endParaRPr>
          </a:p>
          <a:p>
            <a:pPr eaLnBrk="1" hangingPunct="1"/>
            <a:r>
              <a:rPr lang="nl-NL" altLang="nl-NL" dirty="0" smtClean="0">
                <a:ea typeface="ＭＳ Ｐゴシック" pitchFamily="34" charset="-128"/>
              </a:rPr>
              <a:t>Bij intercurrente ziekten stijgt glucose vaak. Patiënten reageren vaak juist door hoeveelheid</a:t>
            </a:r>
          </a:p>
          <a:p>
            <a:pPr eaLnBrk="1" hangingPunct="1"/>
            <a:r>
              <a:rPr lang="nl-NL" altLang="nl-NL" dirty="0" smtClean="0">
                <a:ea typeface="ＭＳ Ｐゴシック" pitchFamily="34" charset="-128"/>
              </a:rPr>
              <a:t>insuline te verminderen. Maar omdat er door een intercurrente ziekte juist insuline resistentie is,</a:t>
            </a:r>
          </a:p>
          <a:p>
            <a:pPr eaLnBrk="1" hangingPunct="1"/>
            <a:r>
              <a:rPr lang="nl-NL" altLang="nl-NL" dirty="0" smtClean="0">
                <a:ea typeface="ＭＳ Ｐゴシック" pitchFamily="34" charset="-128"/>
              </a:rPr>
              <a:t>stijgt glucose spiegel, plast de patiënt meer en is er gevaar tot dehydratie en verzuring (bij type 1);</a:t>
            </a:r>
          </a:p>
          <a:p>
            <a:pPr eaLnBrk="1" hangingPunct="1"/>
            <a:r>
              <a:rPr lang="nl-NL" altLang="nl-NL" dirty="0" smtClean="0">
                <a:ea typeface="ＭＳ Ｐゴシック" pitchFamily="34" charset="-128"/>
              </a:rPr>
              <a:t>als je dit niet corrigeert kan een patiënt in coma raken.</a:t>
            </a:r>
          </a:p>
          <a:p>
            <a:pPr eaLnBrk="1" hangingPunct="1"/>
            <a:r>
              <a:rPr lang="nl-NL" altLang="nl-NL" dirty="0" smtClean="0">
                <a:ea typeface="ＭＳ Ｐゴシック" pitchFamily="34" charset="-128"/>
              </a:rPr>
              <a:t>Alarmsymptomen zijn koorts, braken, diarree, ketoacidose, sufheid en </a:t>
            </a:r>
            <a:r>
              <a:rPr lang="nl-NL" altLang="nl-NL" dirty="0" err="1" smtClean="0">
                <a:ea typeface="ＭＳ Ｐゴシック" pitchFamily="34" charset="-128"/>
              </a:rPr>
              <a:t>kussmaulse</a:t>
            </a:r>
            <a:r>
              <a:rPr lang="nl-NL" altLang="nl-NL" dirty="0" smtClean="0">
                <a:ea typeface="ＭＳ Ｐゴシック" pitchFamily="34" charset="-128"/>
              </a:rPr>
              <a:t> ademhaling,</a:t>
            </a:r>
          </a:p>
          <a:p>
            <a:pPr eaLnBrk="1" hangingPunct="1"/>
            <a:r>
              <a:rPr lang="nl-NL" altLang="nl-NL" dirty="0" err="1" smtClean="0">
                <a:ea typeface="ＭＳ Ｐゴシック" pitchFamily="34" charset="-128"/>
              </a:rPr>
              <a:t>ketonurie</a:t>
            </a:r>
            <a:r>
              <a:rPr lang="nl-NL" altLang="nl-NL" dirty="0" smtClean="0">
                <a:ea typeface="ＭＳ Ｐゴシック" pitchFamily="34" charset="-128"/>
              </a:rPr>
              <a:t>.</a:t>
            </a:r>
          </a:p>
          <a:p>
            <a:pPr eaLnBrk="1" hangingPunct="1"/>
            <a:r>
              <a:rPr lang="nl-NL" altLang="nl-NL" dirty="0" smtClean="0">
                <a:ea typeface="ＭＳ Ｐゴシック" pitchFamily="34" charset="-128"/>
              </a:rPr>
              <a:t>Type 1; </a:t>
            </a:r>
            <a:r>
              <a:rPr lang="nl-NL" altLang="nl-NL" dirty="0" err="1" smtClean="0">
                <a:ea typeface="ＭＳ Ｐゴシック" pitchFamily="34" charset="-128"/>
              </a:rPr>
              <a:t>hyperglycemische</a:t>
            </a:r>
            <a:r>
              <a:rPr lang="nl-NL" altLang="nl-NL" dirty="0" smtClean="0">
                <a:ea typeface="ＭＳ Ｐゴシック" pitchFamily="34" charset="-128"/>
              </a:rPr>
              <a:t> ontregeling kan leiden tot </a:t>
            </a:r>
            <a:r>
              <a:rPr lang="nl-NL" altLang="nl-NL" b="1" dirty="0" err="1" smtClean="0">
                <a:ea typeface="ＭＳ Ｐゴシック" pitchFamily="34" charset="-128"/>
              </a:rPr>
              <a:t>ketoacidotisch</a:t>
            </a:r>
            <a:r>
              <a:rPr lang="nl-NL" altLang="nl-NL" b="1" dirty="0" smtClean="0">
                <a:ea typeface="ＭＳ Ｐゴシック" pitchFamily="34" charset="-128"/>
              </a:rPr>
              <a:t> coma; </a:t>
            </a:r>
            <a:r>
              <a:rPr lang="nl-NL" altLang="nl-NL" dirty="0" smtClean="0">
                <a:ea typeface="ＭＳ Ｐゴシック" pitchFamily="34" charset="-128"/>
              </a:rPr>
              <a:t>coma ontstaat door</a:t>
            </a:r>
          </a:p>
          <a:p>
            <a:pPr eaLnBrk="1" hangingPunct="1"/>
            <a:r>
              <a:rPr lang="nl-NL" altLang="nl-NL" dirty="0" smtClean="0">
                <a:ea typeface="ＭＳ Ｐゴシック" pitchFamily="34" charset="-128"/>
              </a:rPr>
              <a:t>ph </a:t>
            </a:r>
            <a:r>
              <a:rPr lang="nl-NL" altLang="nl-NL" dirty="0" err="1" smtClean="0">
                <a:ea typeface="ＭＳ Ｐゴシック" pitchFamily="34" charset="-128"/>
              </a:rPr>
              <a:t>daling.Symptomen</a:t>
            </a:r>
            <a:r>
              <a:rPr lang="nl-NL" altLang="nl-NL" dirty="0" smtClean="0">
                <a:ea typeface="ＭＳ Ｐゴシック" pitchFamily="34" charset="-128"/>
              </a:rPr>
              <a:t> kunnen zijn; </a:t>
            </a:r>
            <a:r>
              <a:rPr lang="nl-NL" altLang="nl-NL" dirty="0" err="1" smtClean="0">
                <a:ea typeface="ＭＳ Ｐゴシック" pitchFamily="34" charset="-128"/>
              </a:rPr>
              <a:t>kussmaulse</a:t>
            </a:r>
            <a:r>
              <a:rPr lang="nl-NL" altLang="nl-NL" dirty="0" smtClean="0">
                <a:ea typeface="ＭＳ Ｐゴシック" pitchFamily="34" charset="-128"/>
              </a:rPr>
              <a:t> ademhaling, suf, dorst, veel plassen, acetongeur,</a:t>
            </a:r>
          </a:p>
          <a:p>
            <a:pPr eaLnBrk="1" hangingPunct="1"/>
            <a:r>
              <a:rPr lang="nl-NL" altLang="nl-NL" dirty="0" err="1" smtClean="0">
                <a:ea typeface="ＭＳ Ｐゴシック" pitchFamily="34" charset="-128"/>
              </a:rPr>
              <a:t>ketonurie</a:t>
            </a:r>
            <a:r>
              <a:rPr lang="nl-NL" altLang="nl-NL" dirty="0" smtClean="0">
                <a:ea typeface="ＭＳ Ｐゴシック" pitchFamily="34" charset="-128"/>
              </a:rPr>
              <a:t>. Type 2 diabetes leidt meestal tot een </a:t>
            </a:r>
            <a:r>
              <a:rPr lang="nl-NL" altLang="nl-NL" dirty="0" err="1" smtClean="0">
                <a:ea typeface="ＭＳ Ｐゴシック" pitchFamily="34" charset="-128"/>
              </a:rPr>
              <a:t>hyperosmolair</a:t>
            </a:r>
            <a:r>
              <a:rPr lang="nl-NL" altLang="nl-NL" dirty="0" smtClean="0">
                <a:ea typeface="ＭＳ Ｐゴシック" pitchFamily="34" charset="-128"/>
              </a:rPr>
              <a:t> non </a:t>
            </a:r>
            <a:r>
              <a:rPr lang="nl-NL" altLang="nl-NL" dirty="0" err="1" smtClean="0">
                <a:ea typeface="ＭＳ Ｐゴシック" pitchFamily="34" charset="-128"/>
              </a:rPr>
              <a:t>ketotisch</a:t>
            </a:r>
            <a:r>
              <a:rPr lang="nl-NL" altLang="nl-NL" dirty="0" smtClean="0">
                <a:ea typeface="ＭＳ Ｐゴシック" pitchFamily="34" charset="-128"/>
              </a:rPr>
              <a:t> coma, indien niet</a:t>
            </a:r>
          </a:p>
          <a:p>
            <a:pPr eaLnBrk="1" hangingPunct="1"/>
            <a:r>
              <a:rPr lang="nl-NL" altLang="nl-NL" dirty="0" smtClean="0">
                <a:ea typeface="ＭＳ Ｐゴシック" pitchFamily="34" charset="-128"/>
              </a:rPr>
              <a:t>tijdig gecoupeerd. Symptomen dehydratie, suf, lage </a:t>
            </a:r>
            <a:r>
              <a:rPr lang="nl-NL" altLang="nl-NL" dirty="0" err="1" smtClean="0">
                <a:ea typeface="ＭＳ Ｐゴシック" pitchFamily="34" charset="-128"/>
              </a:rPr>
              <a:t>turgor</a:t>
            </a:r>
            <a:r>
              <a:rPr lang="nl-NL" altLang="nl-NL" dirty="0" smtClean="0">
                <a:ea typeface="ＭＳ Ｐゴシック" pitchFamily="34" charset="-128"/>
              </a:rPr>
              <a:t>, CVA/ MI! </a:t>
            </a:r>
            <a:r>
              <a:rPr lang="nl-NL" altLang="nl-NL" dirty="0" err="1" smtClean="0">
                <a:ea typeface="ＭＳ Ｐゴシック" pitchFamily="34" charset="-128"/>
              </a:rPr>
              <a:t>hypernatriemie</a:t>
            </a:r>
            <a:r>
              <a:rPr lang="nl-NL" altLang="nl-NL" dirty="0" smtClean="0">
                <a:ea typeface="ＭＳ Ｐゴシック" pitchFamily="34" charset="-128"/>
              </a:rPr>
              <a:t>, veel</a:t>
            </a:r>
          </a:p>
          <a:p>
            <a:pPr eaLnBrk="1" hangingPunct="1"/>
            <a:r>
              <a:rPr lang="nl-NL" altLang="nl-NL" dirty="0" smtClean="0">
                <a:ea typeface="ＭＳ Ｐゴシック" pitchFamily="34" charset="-128"/>
              </a:rPr>
              <a:t>plassen, dorst.</a:t>
            </a:r>
          </a:p>
          <a:p>
            <a:pPr eaLnBrk="1" hangingPunct="1"/>
            <a:r>
              <a:rPr lang="nl-NL" altLang="nl-NL" dirty="0" smtClean="0">
                <a:ea typeface="ＭＳ Ｐゴシック" pitchFamily="34" charset="-128"/>
              </a:rPr>
              <a:t>Glucose naar beneden halen met ultra kortwerkend insuline; </a:t>
            </a:r>
            <a:r>
              <a:rPr lang="nl-NL" altLang="nl-NL" dirty="0" err="1" smtClean="0">
                <a:ea typeface="ＭＳ Ｐゴシック" pitchFamily="34" charset="-128"/>
              </a:rPr>
              <a:t>novorapid</a:t>
            </a:r>
            <a:r>
              <a:rPr lang="nl-NL" altLang="nl-NL" dirty="0" smtClean="0">
                <a:ea typeface="ＭＳ Ｐゴシック" pitchFamily="34" charset="-128"/>
              </a:rPr>
              <a:t>, </a:t>
            </a:r>
            <a:r>
              <a:rPr lang="nl-NL" altLang="nl-NL" dirty="0" err="1" smtClean="0">
                <a:ea typeface="ＭＳ Ｐゴシック" pitchFamily="34" charset="-128"/>
              </a:rPr>
              <a:t>humalog</a:t>
            </a:r>
            <a:r>
              <a:rPr lang="nl-NL" altLang="nl-NL" dirty="0" smtClean="0">
                <a:ea typeface="ＭＳ Ｐゴシック" pitchFamily="34" charset="-128"/>
              </a:rPr>
              <a:t>, </a:t>
            </a:r>
            <a:r>
              <a:rPr lang="nl-NL" altLang="nl-NL" dirty="0" err="1" smtClean="0">
                <a:ea typeface="ＭＳ Ｐゴシック" pitchFamily="34" charset="-128"/>
              </a:rPr>
              <a:t>apidra</a:t>
            </a:r>
            <a:r>
              <a:rPr lang="nl-NL" altLang="nl-NL" dirty="0" smtClean="0">
                <a:ea typeface="ＭＳ Ｐゴシック" pitchFamily="34" charset="-128"/>
              </a:rPr>
              <a:t>; erg</a:t>
            </a:r>
          </a:p>
          <a:p>
            <a:pPr eaLnBrk="1" hangingPunct="1"/>
            <a:r>
              <a:rPr lang="nl-NL" altLang="nl-NL" dirty="0" smtClean="0">
                <a:ea typeface="ＭＳ Ｐゴシック" pitchFamily="34" charset="-128"/>
              </a:rPr>
              <a:t>belangrijk is dat je dehydratie voorkomt. Dus laat patiënten drinken!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pic>
        <p:nvPicPr>
          <p:cNvPr id="5" name="Afbeelding 2" descr="onderzoek achtergrond 4-3-01.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51938"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el 1"/>
          <p:cNvSpPr>
            <a:spLocks noGrp="1"/>
          </p:cNvSpPr>
          <p:nvPr>
            <p:ph type="ctrTitle"/>
          </p:nvPr>
        </p:nvSpPr>
        <p:spPr>
          <a:xfrm>
            <a:off x="914400" y="2451217"/>
            <a:ext cx="7402748" cy="782344"/>
          </a:xfrm>
          <a:prstGeom prst="rect">
            <a:avLst/>
          </a:prstGeom>
        </p:spPr>
        <p:txBody>
          <a:bodyPr/>
          <a:lstStyle>
            <a:lvl1pPr>
              <a:defRPr sz="3500" b="1" i="0" cap="none">
                <a:solidFill>
                  <a:schemeClr val="bg1"/>
                </a:solidFill>
                <a:latin typeface="Segoe UI"/>
              </a:defRPr>
            </a:lvl1pPr>
          </a:lstStyle>
          <a:p>
            <a:r>
              <a:rPr lang="nl-NL" dirty="0" smtClean="0"/>
              <a:t>Klik om de stijl te bewerken</a:t>
            </a:r>
            <a:endParaRPr lang="nl-NL" dirty="0"/>
          </a:p>
        </p:txBody>
      </p:sp>
      <p:sp>
        <p:nvSpPr>
          <p:cNvPr id="7" name="Subtitel 2"/>
          <p:cNvSpPr>
            <a:spLocks noGrp="1"/>
          </p:cNvSpPr>
          <p:nvPr>
            <p:ph type="subTitle" idx="1"/>
          </p:nvPr>
        </p:nvSpPr>
        <p:spPr>
          <a:xfrm>
            <a:off x="914399" y="3233561"/>
            <a:ext cx="7402749" cy="1752600"/>
          </a:xfrm>
          <a:prstGeom prst="rect">
            <a:avLst/>
          </a:prstGeom>
        </p:spPr>
        <p:txBody>
          <a:bodyPr/>
          <a:lstStyle>
            <a:lvl1pPr marL="0" indent="0" algn="l">
              <a:buNone/>
              <a:defRPr sz="2000" b="0" i="0" baseline="0">
                <a:solidFill>
                  <a:schemeClr val="bg1"/>
                </a:solidFill>
                <a:latin typeface="Segoe UI"/>
                <a:cs typeface="Segoe U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voettekst 4"/>
          <p:cNvSpPr>
            <a:spLocks noGrp="1"/>
          </p:cNvSpPr>
          <p:nvPr>
            <p:ph type="ftr" sz="quarter" idx="10"/>
          </p:nvPr>
        </p:nvSpPr>
        <p:spPr>
          <a:xfrm>
            <a:off x="914400" y="6356350"/>
            <a:ext cx="2895600" cy="365125"/>
          </a:xfrm>
          <a:prstGeom prst="rect">
            <a:avLst/>
          </a:prstGeom>
        </p:spPr>
        <p:txBody>
          <a:bodyPr/>
          <a:lstStyle>
            <a:lvl1pPr fontAlgn="auto">
              <a:spcBef>
                <a:spcPts val="0"/>
              </a:spcBef>
              <a:spcAft>
                <a:spcPts val="0"/>
              </a:spcAft>
              <a:defRPr sz="1400">
                <a:latin typeface="Segoe UI"/>
                <a:ea typeface="+mn-ea"/>
                <a:cs typeface="Segoe UI"/>
              </a:defRPr>
            </a:lvl1pPr>
          </a:lstStyle>
          <a:p>
            <a:pPr>
              <a:defRPr/>
            </a:pPr>
            <a:endParaRPr lang="nl-NL" dirty="0"/>
          </a:p>
        </p:txBody>
      </p:sp>
    </p:spTree>
    <p:extLst>
      <p:ext uri="{BB962C8B-B14F-4D97-AF65-F5344CB8AC3E}">
        <p14:creationId xmlns:p14="http://schemas.microsoft.com/office/powerpoint/2010/main" val="222933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eldia">
    <p:spTree>
      <p:nvGrpSpPr>
        <p:cNvPr id="1" name=""/>
        <p:cNvGrpSpPr/>
        <p:nvPr/>
      </p:nvGrpSpPr>
      <p:grpSpPr>
        <a:xfrm>
          <a:off x="0" y="0"/>
          <a:ext cx="0" cy="0"/>
          <a:chOff x="0" y="0"/>
          <a:chExt cx="0" cy="0"/>
        </a:xfrm>
      </p:grpSpPr>
      <p:pic>
        <p:nvPicPr>
          <p:cNvPr id="5" name="Afbeelding 1" descr="41556_UMCU_PPT_subtro-41.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914400" y="1807970"/>
            <a:ext cx="7402748" cy="667890"/>
          </a:xfrm>
          <a:prstGeom prst="rect">
            <a:avLst/>
          </a:prstGeom>
        </p:spPr>
        <p:txBody>
          <a:bodyPr/>
          <a:lstStyle>
            <a:lvl1pPr>
              <a:defRPr sz="3000" b="1" i="0" cap="none">
                <a:solidFill>
                  <a:schemeClr val="tx2"/>
                </a:solidFill>
                <a:latin typeface="Segoe UI"/>
              </a:defRPr>
            </a:lvl1pPr>
          </a:lstStyle>
          <a:p>
            <a:r>
              <a:rPr lang="nl-NL" dirty="0" smtClean="0"/>
              <a:t>Titelstijl van model bewerken</a:t>
            </a:r>
            <a:endParaRPr lang="nl-NL" dirty="0"/>
          </a:p>
        </p:txBody>
      </p:sp>
      <p:sp>
        <p:nvSpPr>
          <p:cNvPr id="3" name="Subtitel 2"/>
          <p:cNvSpPr>
            <a:spLocks noGrp="1"/>
          </p:cNvSpPr>
          <p:nvPr>
            <p:ph type="subTitle" idx="1"/>
          </p:nvPr>
        </p:nvSpPr>
        <p:spPr>
          <a:xfrm>
            <a:off x="914399" y="2673769"/>
            <a:ext cx="7402749" cy="2755542"/>
          </a:xfrm>
          <a:prstGeom prst="rect">
            <a:avLst/>
          </a:prstGeom>
        </p:spPr>
        <p:txBody>
          <a:bodyPr/>
          <a:lstStyle>
            <a:lvl1pPr marL="0" indent="0" algn="l">
              <a:buNone/>
              <a:defRPr sz="2000" b="0" i="0" baseline="0">
                <a:solidFill>
                  <a:schemeClr val="accent6"/>
                </a:solidFill>
                <a:latin typeface="Segoe UI"/>
                <a:cs typeface="Segoe U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titelstijl van het model te bewerken</a:t>
            </a:r>
            <a:endParaRPr lang="nl-NL" dirty="0"/>
          </a:p>
        </p:txBody>
      </p:sp>
      <p:sp>
        <p:nvSpPr>
          <p:cNvPr id="4" name="Tijdelijke aanduiding voor voettekst 4"/>
          <p:cNvSpPr>
            <a:spLocks noGrp="1"/>
          </p:cNvSpPr>
          <p:nvPr>
            <p:ph type="ftr" sz="quarter" idx="10"/>
          </p:nvPr>
        </p:nvSpPr>
        <p:spPr>
          <a:xfrm>
            <a:off x="914400" y="6173788"/>
            <a:ext cx="2895600" cy="365125"/>
          </a:xfrm>
          <a:prstGeom prst="rect">
            <a:avLst/>
          </a:prstGeom>
        </p:spPr>
        <p:txBody>
          <a:bodyPr/>
          <a:lstStyle>
            <a:lvl1pPr fontAlgn="auto">
              <a:spcBef>
                <a:spcPts val="0"/>
              </a:spcBef>
              <a:spcAft>
                <a:spcPts val="0"/>
              </a:spcAft>
              <a:defRPr sz="1400">
                <a:latin typeface="Segoe UI"/>
                <a:ea typeface="+mn-ea"/>
                <a:cs typeface="Segoe UI"/>
              </a:defRPr>
            </a:lvl1pPr>
          </a:lstStyle>
          <a:p>
            <a:pPr>
              <a:defRPr/>
            </a:pPr>
            <a:endParaRPr lang="nl-NL" dirty="0"/>
          </a:p>
        </p:txBody>
      </p:sp>
    </p:spTree>
    <p:extLst>
      <p:ext uri="{BB962C8B-B14F-4D97-AF65-F5344CB8AC3E}">
        <p14:creationId xmlns:p14="http://schemas.microsoft.com/office/powerpoint/2010/main" val="428949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NL" dirty="0" smtClean="0"/>
              <a:t>Titelstijl van model bewerken</a:t>
            </a:r>
            <a:endParaRPr lang="nl-NL" dirty="0"/>
          </a:p>
        </p:txBody>
      </p:sp>
      <p:sp>
        <p:nvSpPr>
          <p:cNvPr id="3" name="Tijdelijke aanduiding voor inhoud 2"/>
          <p:cNvSpPr>
            <a:spLocks noGrp="1"/>
          </p:cNvSpPr>
          <p:nvPr>
            <p:ph idx="1"/>
          </p:nvPr>
        </p:nvSpPr>
        <p:spPr>
          <a:xfrm>
            <a:off x="739620" y="1291082"/>
            <a:ext cx="7543260" cy="423639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p:txBody>
      </p:sp>
      <p:sp>
        <p:nvSpPr>
          <p:cNvPr id="4" name="Tijdelijke aanduiding voor voettekst 4"/>
          <p:cNvSpPr>
            <a:spLocks noGrp="1"/>
          </p:cNvSpPr>
          <p:nvPr>
            <p:ph type="ftr" sz="quarter" idx="10"/>
          </p:nvPr>
        </p:nvSpPr>
        <p:spPr>
          <a:xfrm>
            <a:off x="739775" y="6173788"/>
            <a:ext cx="2895600" cy="365125"/>
          </a:xfrm>
          <a:prstGeom prst="rect">
            <a:avLst/>
          </a:prstGeom>
        </p:spPr>
        <p:txBody>
          <a:bodyPr/>
          <a:lstStyle>
            <a:lvl1pPr fontAlgn="auto">
              <a:spcBef>
                <a:spcPts val="0"/>
              </a:spcBef>
              <a:spcAft>
                <a:spcPts val="0"/>
              </a:spcAft>
              <a:defRPr sz="18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70901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8" name="Tijdelijke aanduiding voor inhoud 3"/>
          <p:cNvSpPr>
            <a:spLocks noGrp="1"/>
          </p:cNvSpPr>
          <p:nvPr>
            <p:ph sz="half" idx="13"/>
          </p:nvPr>
        </p:nvSpPr>
        <p:spPr>
          <a:xfrm>
            <a:off x="725819" y="1291446"/>
            <a:ext cx="3665166" cy="427422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a:p>
            <a:pPr lvl="1"/>
            <a:r>
              <a:rPr lang="nl-NL" dirty="0" smtClean="0"/>
              <a:t>Tweede niveau</a:t>
            </a:r>
          </a:p>
          <a:p>
            <a:pPr lvl="2"/>
            <a:r>
              <a:rPr lang="nl-NL" dirty="0" smtClean="0"/>
              <a:t>Derde niveau</a:t>
            </a:r>
          </a:p>
        </p:txBody>
      </p:sp>
      <p:sp>
        <p:nvSpPr>
          <p:cNvPr id="10" name="Tijdelijke aanduiding voor inhoud 3"/>
          <p:cNvSpPr>
            <a:spLocks noGrp="1"/>
          </p:cNvSpPr>
          <p:nvPr>
            <p:ph sz="half" idx="14"/>
          </p:nvPr>
        </p:nvSpPr>
        <p:spPr>
          <a:xfrm>
            <a:off x="4619045" y="1291446"/>
            <a:ext cx="3665166" cy="427422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a:p>
            <a:pPr lvl="1"/>
            <a:r>
              <a:rPr lang="nl-NL" dirty="0" smtClean="0"/>
              <a:t>Tweede niveau</a:t>
            </a:r>
          </a:p>
          <a:p>
            <a:pPr lvl="2"/>
            <a:r>
              <a:rPr lang="nl-NL" dirty="0" smtClean="0"/>
              <a:t>Derde niveau</a:t>
            </a:r>
          </a:p>
        </p:txBody>
      </p:sp>
      <p:sp>
        <p:nvSpPr>
          <p:cNvPr id="6"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NL" dirty="0" smtClean="0"/>
              <a:t>Titelstijl van model bewerken</a:t>
            </a:r>
            <a:endParaRPr lang="nl-NL" dirty="0"/>
          </a:p>
        </p:txBody>
      </p:sp>
      <p:sp>
        <p:nvSpPr>
          <p:cNvPr id="5" name="Tijdelijke aanduiding voor voettekst 5"/>
          <p:cNvSpPr>
            <a:spLocks noGrp="1"/>
          </p:cNvSpPr>
          <p:nvPr>
            <p:ph type="ftr" sz="quarter" idx="15"/>
          </p:nvPr>
        </p:nvSpPr>
        <p:spPr>
          <a:xfrm>
            <a:off x="7254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154659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739620" y="1302089"/>
            <a:ext cx="3668409" cy="639762"/>
          </a:xfrm>
          <a:prstGeom prst="rect">
            <a:avLst/>
          </a:prstGeom>
        </p:spPr>
        <p:txBody>
          <a:bodyPr anchor="b"/>
          <a:lstStyle>
            <a:lvl1pPr marL="0" indent="0">
              <a:buNone/>
              <a:defRPr sz="22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tekststijl van het model te bewerken</a:t>
            </a:r>
          </a:p>
        </p:txBody>
      </p:sp>
      <p:sp>
        <p:nvSpPr>
          <p:cNvPr id="4" name="Tijdelijke aanduiding voor inhoud 3"/>
          <p:cNvSpPr>
            <a:spLocks noGrp="1"/>
          </p:cNvSpPr>
          <p:nvPr>
            <p:ph sz="half" idx="2"/>
          </p:nvPr>
        </p:nvSpPr>
        <p:spPr>
          <a:xfrm>
            <a:off x="739620" y="2028320"/>
            <a:ext cx="3668409" cy="3445551"/>
          </a:xfrm>
          <a:prstGeom prst="rect">
            <a:avLst/>
          </a:prstGeom>
        </p:spPr>
        <p:txBody>
          <a:bodyPr/>
          <a:lstStyle>
            <a:lvl1pPr>
              <a:defRPr sz="2000">
                <a:latin typeface="Segoe UI"/>
              </a:defRPr>
            </a:lvl1pPr>
            <a:lvl2pPr>
              <a:defRPr sz="1800">
                <a:latin typeface="Segoe UI"/>
              </a:defRPr>
            </a:lvl2pPr>
            <a:lvl3pPr>
              <a:defRPr sz="1600">
                <a:latin typeface="Segoe UI"/>
              </a:defRPr>
            </a:lvl3pPr>
            <a:lvl4pPr>
              <a:defRPr sz="1600">
                <a:latin typeface="Segoe UI"/>
              </a:defRPr>
            </a:lvl4pPr>
            <a:lvl5pPr>
              <a:defRPr sz="1600">
                <a:latin typeface="Segoe UI"/>
              </a:defRPr>
            </a:lvl5pPr>
            <a:lvl6pPr>
              <a:defRPr sz="1600"/>
            </a:lvl6pPr>
            <a:lvl7pPr>
              <a:defRPr sz="1600"/>
            </a:lvl7pPr>
            <a:lvl8pPr>
              <a:defRPr sz="1600"/>
            </a:lvl8pPr>
            <a:lvl9pPr>
              <a:defRPr sz="1600"/>
            </a:lvl9pPr>
          </a:lstStyle>
          <a:p>
            <a:pPr lvl="0"/>
            <a:r>
              <a:rPr lang="nl-NL" dirty="0" smtClean="0"/>
              <a:t>Klik om de tekststijl van het model te bewerken</a:t>
            </a:r>
          </a:p>
          <a:p>
            <a:pPr lvl="1"/>
            <a:r>
              <a:rPr lang="nl-NL" dirty="0" smtClean="0"/>
              <a:t>Tweede niveau</a:t>
            </a:r>
          </a:p>
          <a:p>
            <a:pPr lvl="2"/>
            <a:r>
              <a:rPr lang="nl-NL" dirty="0" smtClean="0"/>
              <a:t>Derde niveau</a:t>
            </a:r>
          </a:p>
        </p:txBody>
      </p:sp>
      <p:sp>
        <p:nvSpPr>
          <p:cNvPr id="10" name="Tijdelijke aanduiding voor tekst 2"/>
          <p:cNvSpPr>
            <a:spLocks noGrp="1"/>
          </p:cNvSpPr>
          <p:nvPr>
            <p:ph type="body" idx="13"/>
          </p:nvPr>
        </p:nvSpPr>
        <p:spPr>
          <a:xfrm>
            <a:off x="4619875" y="1302089"/>
            <a:ext cx="3668409" cy="639762"/>
          </a:xfrm>
          <a:prstGeom prst="rect">
            <a:avLst/>
          </a:prstGeom>
        </p:spPr>
        <p:txBody>
          <a:bodyPr anchor="b"/>
          <a:lstStyle>
            <a:lvl1pPr marL="0" indent="0">
              <a:buNone/>
              <a:defRPr sz="22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tekststijl van het model te bewerken</a:t>
            </a:r>
          </a:p>
        </p:txBody>
      </p:sp>
      <p:sp>
        <p:nvSpPr>
          <p:cNvPr id="11" name="Tijdelijke aanduiding voor inhoud 3"/>
          <p:cNvSpPr>
            <a:spLocks noGrp="1"/>
          </p:cNvSpPr>
          <p:nvPr>
            <p:ph sz="half" idx="14"/>
          </p:nvPr>
        </p:nvSpPr>
        <p:spPr>
          <a:xfrm>
            <a:off x="4619875" y="2028320"/>
            <a:ext cx="3668409" cy="3445551"/>
          </a:xfrm>
          <a:prstGeom prst="rect">
            <a:avLst/>
          </a:prstGeom>
        </p:spPr>
        <p:txBody>
          <a:bodyPr/>
          <a:lstStyle>
            <a:lvl1pPr>
              <a:defRPr sz="2000">
                <a:latin typeface="Segoe UI"/>
              </a:defRPr>
            </a:lvl1pPr>
            <a:lvl2pPr>
              <a:defRPr sz="1800">
                <a:latin typeface="Segoe UI"/>
              </a:defRPr>
            </a:lvl2pPr>
            <a:lvl3pPr>
              <a:defRPr sz="1600">
                <a:latin typeface="Segoe UI"/>
              </a:defRPr>
            </a:lvl3pPr>
            <a:lvl4pPr>
              <a:defRPr sz="1600">
                <a:latin typeface="Segoe UI"/>
              </a:defRPr>
            </a:lvl4pPr>
            <a:lvl5pPr>
              <a:defRPr sz="1600">
                <a:latin typeface="Segoe UI"/>
              </a:defRPr>
            </a:lvl5pPr>
            <a:lvl6pPr>
              <a:defRPr sz="1600"/>
            </a:lvl6pPr>
            <a:lvl7pPr>
              <a:defRPr sz="1600"/>
            </a:lvl7pPr>
            <a:lvl8pPr>
              <a:defRPr sz="1600"/>
            </a:lvl8pPr>
            <a:lvl9pPr>
              <a:defRPr sz="1600"/>
            </a:lvl9pPr>
          </a:lstStyle>
          <a:p>
            <a:pPr lvl="0"/>
            <a:r>
              <a:rPr lang="nl-NL" dirty="0" smtClean="0"/>
              <a:t>Klik om de tekststijl van het model te bewerken</a:t>
            </a:r>
          </a:p>
          <a:p>
            <a:pPr lvl="1"/>
            <a:r>
              <a:rPr lang="nl-NL" dirty="0" smtClean="0"/>
              <a:t>Tweede niveau</a:t>
            </a:r>
          </a:p>
          <a:p>
            <a:pPr lvl="2"/>
            <a:r>
              <a:rPr lang="nl-NL" dirty="0" smtClean="0"/>
              <a:t>Derde niveau</a:t>
            </a:r>
          </a:p>
        </p:txBody>
      </p:sp>
      <p:sp>
        <p:nvSpPr>
          <p:cNvPr id="8"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NL" dirty="0" smtClean="0"/>
              <a:t>Titelstijl van model bewerken</a:t>
            </a:r>
            <a:endParaRPr lang="nl-NL" dirty="0"/>
          </a:p>
        </p:txBody>
      </p:sp>
      <p:sp>
        <p:nvSpPr>
          <p:cNvPr id="7" name="Tijdelijke aanduiding voor voettekst 7"/>
          <p:cNvSpPr>
            <a:spLocks noGrp="1"/>
          </p:cNvSpPr>
          <p:nvPr>
            <p:ph type="ftr" sz="quarter" idx="15"/>
          </p:nvPr>
        </p:nvSpPr>
        <p:spPr>
          <a:xfrm>
            <a:off x="739775"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319889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ee objecten">
    <p:spTree>
      <p:nvGrpSpPr>
        <p:cNvPr id="1" name=""/>
        <p:cNvGrpSpPr/>
        <p:nvPr/>
      </p:nvGrpSpPr>
      <p:grpSpPr>
        <a:xfrm>
          <a:off x="0" y="0"/>
          <a:ext cx="0" cy="0"/>
          <a:chOff x="0" y="0"/>
          <a:chExt cx="0" cy="0"/>
        </a:xfrm>
      </p:grpSpPr>
      <p:sp>
        <p:nvSpPr>
          <p:cNvPr id="11" name="Tijdelijke aanduiding voor inhoud 3"/>
          <p:cNvSpPr>
            <a:spLocks noGrp="1"/>
          </p:cNvSpPr>
          <p:nvPr>
            <p:ph sz="half" idx="16"/>
          </p:nvPr>
        </p:nvSpPr>
        <p:spPr>
          <a:xfrm>
            <a:off x="4631630" y="1303097"/>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p:txBody>
      </p:sp>
      <p:sp>
        <p:nvSpPr>
          <p:cNvPr id="12" name="Tijdelijke aanduiding voor inhoud 3"/>
          <p:cNvSpPr>
            <a:spLocks noGrp="1"/>
          </p:cNvSpPr>
          <p:nvPr>
            <p:ph sz="half" idx="17"/>
          </p:nvPr>
        </p:nvSpPr>
        <p:spPr>
          <a:xfrm>
            <a:off x="4631630" y="3545864"/>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p:txBody>
      </p:sp>
      <p:sp>
        <p:nvSpPr>
          <p:cNvPr id="13" name="Tijdelijke aanduiding voor afbeelding 3"/>
          <p:cNvSpPr>
            <a:spLocks noGrp="1"/>
          </p:cNvSpPr>
          <p:nvPr>
            <p:ph type="pic" sz="quarter" idx="19"/>
          </p:nvPr>
        </p:nvSpPr>
        <p:spPr>
          <a:xfrm>
            <a:off x="739620" y="3546809"/>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14" name="Tijdelijke aanduiding voor afbeelding 3"/>
          <p:cNvSpPr>
            <a:spLocks noGrp="1"/>
          </p:cNvSpPr>
          <p:nvPr>
            <p:ph type="pic" sz="quarter" idx="20"/>
          </p:nvPr>
        </p:nvSpPr>
        <p:spPr>
          <a:xfrm>
            <a:off x="739620" y="1310393"/>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8"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NL" dirty="0" smtClean="0"/>
              <a:t>Titelstijl van model bewerken</a:t>
            </a:r>
            <a:endParaRPr lang="nl-NL" dirty="0"/>
          </a:p>
        </p:txBody>
      </p:sp>
      <p:sp>
        <p:nvSpPr>
          <p:cNvPr id="7" name="Tijdelijke aanduiding voor voettekst 5"/>
          <p:cNvSpPr>
            <a:spLocks noGrp="1"/>
          </p:cNvSpPr>
          <p:nvPr>
            <p:ph type="ftr" sz="quarter" idx="21"/>
          </p:nvPr>
        </p:nvSpPr>
        <p:spPr>
          <a:xfrm>
            <a:off x="7381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303675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ee objecten">
    <p:spTree>
      <p:nvGrpSpPr>
        <p:cNvPr id="1" name=""/>
        <p:cNvGrpSpPr/>
        <p:nvPr/>
      </p:nvGrpSpPr>
      <p:grpSpPr>
        <a:xfrm>
          <a:off x="0" y="0"/>
          <a:ext cx="0" cy="0"/>
          <a:chOff x="0" y="0"/>
          <a:chExt cx="0" cy="0"/>
        </a:xfrm>
      </p:grpSpPr>
      <p:sp>
        <p:nvSpPr>
          <p:cNvPr id="12" name="Tijdelijke aanduiding voor inhoud 3"/>
          <p:cNvSpPr>
            <a:spLocks noGrp="1"/>
          </p:cNvSpPr>
          <p:nvPr>
            <p:ph sz="half" idx="17"/>
          </p:nvPr>
        </p:nvSpPr>
        <p:spPr>
          <a:xfrm>
            <a:off x="4631630" y="3534213"/>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p:txBody>
      </p:sp>
      <p:sp>
        <p:nvSpPr>
          <p:cNvPr id="13" name="Tijdelijke aanduiding voor afbeelding 3"/>
          <p:cNvSpPr>
            <a:spLocks noGrp="1"/>
          </p:cNvSpPr>
          <p:nvPr>
            <p:ph type="pic" sz="quarter" idx="19"/>
          </p:nvPr>
        </p:nvSpPr>
        <p:spPr>
          <a:xfrm>
            <a:off x="4632846" y="1291850"/>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14" name="Tijdelijke aanduiding voor afbeelding 3"/>
          <p:cNvSpPr>
            <a:spLocks noGrp="1"/>
          </p:cNvSpPr>
          <p:nvPr>
            <p:ph type="pic" sz="quarter" idx="20"/>
          </p:nvPr>
        </p:nvSpPr>
        <p:spPr>
          <a:xfrm>
            <a:off x="739620" y="1291850"/>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8" name="Tijdelijke aanduiding voor inhoud 3"/>
          <p:cNvSpPr>
            <a:spLocks noGrp="1"/>
          </p:cNvSpPr>
          <p:nvPr>
            <p:ph sz="half" idx="21"/>
          </p:nvPr>
        </p:nvSpPr>
        <p:spPr>
          <a:xfrm>
            <a:off x="739620" y="3534213"/>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NL" dirty="0" smtClean="0"/>
              <a:t>Klik om de tekststijl van het model te bewerken</a:t>
            </a:r>
          </a:p>
        </p:txBody>
      </p:sp>
      <p:sp>
        <p:nvSpPr>
          <p:cNvPr id="9"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NL" dirty="0" smtClean="0"/>
              <a:t>Titelstijl van model bewerken</a:t>
            </a:r>
            <a:endParaRPr lang="nl-NL" dirty="0"/>
          </a:p>
        </p:txBody>
      </p:sp>
      <p:sp>
        <p:nvSpPr>
          <p:cNvPr id="7" name="Tijdelijke aanduiding voor voettekst 5"/>
          <p:cNvSpPr>
            <a:spLocks noGrp="1"/>
          </p:cNvSpPr>
          <p:nvPr>
            <p:ph type="ftr" sz="quarter" idx="22"/>
          </p:nvPr>
        </p:nvSpPr>
        <p:spPr>
          <a:xfrm>
            <a:off x="739775"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1918332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0"/>
          </p:nvPr>
        </p:nvSpPr>
        <p:spPr>
          <a:xfrm>
            <a:off x="0" y="0"/>
            <a:ext cx="9144000" cy="6858000"/>
          </a:xfrm>
          <a:prstGeom prst="rect">
            <a:avLst/>
          </a:prstGeom>
        </p:spPr>
        <p:txBody>
          <a:bodyPr vert="horz"/>
          <a:lstStyle>
            <a:lvl1pPr>
              <a:defRPr sz="2400">
                <a:latin typeface="Segoe UI"/>
              </a:defRPr>
            </a:lvl1pPr>
          </a:lstStyle>
          <a:p>
            <a:pPr lvl="0"/>
            <a:endParaRPr lang="nl-NL" noProof="0" dirty="0"/>
          </a:p>
        </p:txBody>
      </p:sp>
    </p:spTree>
    <p:extLst>
      <p:ext uri="{BB962C8B-B14F-4D97-AF65-F5344CB8AC3E}">
        <p14:creationId xmlns:p14="http://schemas.microsoft.com/office/powerpoint/2010/main" val="424574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0"/>
          </p:nvPr>
        </p:nvSpPr>
        <p:spPr>
          <a:xfrm>
            <a:off x="0" y="0"/>
            <a:ext cx="9144000" cy="4269362"/>
          </a:xfrm>
          <a:prstGeom prst="rect">
            <a:avLst/>
          </a:prstGeom>
        </p:spPr>
        <p:txBody>
          <a:bodyPr vert="horz"/>
          <a:lstStyle>
            <a:lvl1pPr>
              <a:defRPr sz="2400">
                <a:latin typeface="Segoe UI"/>
              </a:defRPr>
            </a:lvl1pPr>
          </a:lstStyle>
          <a:p>
            <a:pPr lvl="0"/>
            <a:endParaRPr lang="nl-NL" noProof="0" dirty="0"/>
          </a:p>
        </p:txBody>
      </p:sp>
      <p:sp>
        <p:nvSpPr>
          <p:cNvPr id="5" name="Titel 1"/>
          <p:cNvSpPr>
            <a:spLocks noGrp="1"/>
          </p:cNvSpPr>
          <p:nvPr>
            <p:ph type="title"/>
          </p:nvPr>
        </p:nvSpPr>
        <p:spPr>
          <a:xfrm>
            <a:off x="739632" y="4457532"/>
            <a:ext cx="5765260" cy="606255"/>
          </a:xfrm>
          <a:prstGeom prst="rect">
            <a:avLst/>
          </a:prstGeom>
        </p:spPr>
        <p:txBody>
          <a:bodyPr/>
          <a:lstStyle>
            <a:lvl1pPr>
              <a:defRPr sz="2400"/>
            </a:lvl1pPr>
          </a:lstStyle>
          <a:p>
            <a:r>
              <a:rPr lang="nl-NL" dirty="0" smtClean="0"/>
              <a:t>Titelstijl van model bewerken</a:t>
            </a:r>
            <a:endParaRPr lang="nl-NL" dirty="0"/>
          </a:p>
        </p:txBody>
      </p:sp>
      <p:sp>
        <p:nvSpPr>
          <p:cNvPr id="6" name="Tijdelijke aanduiding voor tekst 2"/>
          <p:cNvSpPr>
            <a:spLocks noGrp="1"/>
          </p:cNvSpPr>
          <p:nvPr>
            <p:ph type="body" idx="1"/>
          </p:nvPr>
        </p:nvSpPr>
        <p:spPr>
          <a:xfrm>
            <a:off x="739632" y="5063787"/>
            <a:ext cx="5765260" cy="421531"/>
          </a:xfrm>
          <a:prstGeom prst="rect">
            <a:avLst/>
          </a:prstGeom>
        </p:spPr>
        <p:txBody>
          <a:bodyPr anchor="b"/>
          <a:lstStyle>
            <a:lvl1pPr marL="0" indent="0">
              <a:buNone/>
              <a:defRPr sz="20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tekststijl van het model te bewerken</a:t>
            </a:r>
          </a:p>
        </p:txBody>
      </p:sp>
      <p:sp>
        <p:nvSpPr>
          <p:cNvPr id="7" name="Tijdelijke aanduiding voor voettekst 5"/>
          <p:cNvSpPr>
            <a:spLocks noGrp="1"/>
          </p:cNvSpPr>
          <p:nvPr>
            <p:ph type="ftr" sz="quarter" idx="11"/>
          </p:nvPr>
        </p:nvSpPr>
        <p:spPr>
          <a:xfrm>
            <a:off x="7381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dirty="0"/>
          </a:p>
        </p:txBody>
      </p:sp>
    </p:spTree>
    <p:extLst>
      <p:ext uri="{BB962C8B-B14F-4D97-AF65-F5344CB8AC3E}">
        <p14:creationId xmlns:p14="http://schemas.microsoft.com/office/powerpoint/2010/main" val="211348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Afbeelding 2" descr="41556_UMCU_PPT_vervolg-14.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72" r:id="rId1"/>
    <p:sldLayoutId id="2147484473" r:id="rId2"/>
    <p:sldLayoutId id="2147484474" r:id="rId3"/>
    <p:sldLayoutId id="2147484475" r:id="rId4"/>
    <p:sldLayoutId id="2147484476" r:id="rId5"/>
    <p:sldLayoutId id="2147484477" r:id="rId6"/>
    <p:sldLayoutId id="2147484478" r:id="rId7"/>
    <p:sldLayoutId id="2147484471" r:id="rId8"/>
    <p:sldLayoutId id="2147484479" r:id="rId9"/>
  </p:sldLayoutIdLst>
  <p:txStyles>
    <p:titleStyle>
      <a:lvl1pPr algn="l" defTabSz="457200" rtl="0" eaLnBrk="0" fontAlgn="base" hangingPunct="0">
        <a:spcBef>
          <a:spcPct val="0"/>
        </a:spcBef>
        <a:spcAft>
          <a:spcPct val="0"/>
        </a:spcAft>
        <a:defRPr sz="3200" kern="1200">
          <a:solidFill>
            <a:schemeClr val="tx2"/>
          </a:solidFill>
          <a:latin typeface="Myriad Pro"/>
          <a:ea typeface="ＭＳ Ｐゴシック" charset="0"/>
          <a:cs typeface="ＭＳ Ｐゴシック" charset="0"/>
        </a:defRPr>
      </a:lvl1pPr>
      <a:lvl2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2pPr>
      <a:lvl3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3pPr>
      <a:lvl4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4pPr>
      <a:lvl5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5pPr>
      <a:lvl6pPr marL="4572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6pPr>
      <a:lvl7pPr marL="9144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7pPr>
      <a:lvl8pPr marL="13716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8pPr>
      <a:lvl9pPr marL="18288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nl/url?sa=i&amp;rct=j&amp;q=&amp;esrc=s&amp;frm=1&amp;source=images&amp;cd=&amp;cad=rja&amp;uact=8&amp;docid=d7CqW_6cKXoLDM&amp;tbnid=hZ635j0TWzRVXM:&amp;ved=0CAcQjRw&amp;url=http://nl.wikipedia.org/wiki/Acidose&amp;ei=-p42VPf3Cs7XPduNgJAE&amp;bvm=bv.76943099,d.ZWU&amp;psig=AFQjCNFsjlmz4J3SrUHBuvtjbT63we5F2A&amp;ust=141295218139246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s://www.youtube.com/watch?v=1osIAtrto2k"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1.jpe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1.jpe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3"/>
          <p:cNvSpPr>
            <a:spLocks noGrp="1"/>
          </p:cNvSpPr>
          <p:nvPr>
            <p:ph type="ctrTitle"/>
          </p:nvPr>
        </p:nvSpPr>
        <p:spPr bwMode="auto">
          <a:xfrm>
            <a:off x="914400" y="2451100"/>
            <a:ext cx="7402513" cy="782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nl-NL" dirty="0" smtClean="0">
                <a:latin typeface="Segoe UI" pitchFamily="34" charset="0"/>
                <a:ea typeface="ＭＳ Ｐゴシック" charset="-128"/>
              </a:rPr>
              <a:t>(</a:t>
            </a:r>
            <a:r>
              <a:rPr lang="nl-NL" dirty="0" err="1" smtClean="0">
                <a:latin typeface="Segoe UI" pitchFamily="34" charset="0"/>
                <a:ea typeface="ＭＳ Ｐゴシック" charset="-128"/>
              </a:rPr>
              <a:t>Patho</a:t>
            </a:r>
            <a:r>
              <a:rPr lang="nl-NL" dirty="0" smtClean="0">
                <a:latin typeface="Segoe UI" pitchFamily="34" charset="0"/>
                <a:ea typeface="ＭＳ Ｐゴシック" charset="-128"/>
              </a:rPr>
              <a:t>)fysiologie endocriene  systemen</a:t>
            </a:r>
            <a:endParaRPr lang="nl-NL" dirty="0" smtClean="0">
              <a:latin typeface="Segoe UI" pitchFamily="34" charset="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a:p>
            <a:endParaRPr lang="nl-NL" dirty="0"/>
          </a:p>
        </p:txBody>
      </p:sp>
      <p:sp>
        <p:nvSpPr>
          <p:cNvPr id="4" name="AutoShape 2" descr="data:image/jpeg;base64,/9j/4AAQSkZJRgABAQAAAQABAAD/2wCEAAkGBxITEhMUExQWFRUUGR0aGBcYGRsgGRsbGhgYHBwcGh0cHSggGx0lHxgaIjEhJSorLi4uGyAzODMsNygtLiwBCgoKDg0OGxAQGywkHyUsLCwsLCwsNCw0LC8vLSwsLCwsLCwsLCwsLCwsLCwsLCwsLCwsLCwsLCwsLCwsLCwsLP/AABEIAMkA3AMBIgACEQEDEQH/xAAbAAACAwEBAQAAAAAAAAAAAAAABQMEBgIBB//EAEMQAAIBAgQEAwQHBQUJAQEAAAECAwARBBIhMQUGE0EiUWEycYGRFCNiobHB0QcVM0JyFlKSovAkQ1OCo7LC4fFENP/EABkBAQADAQEAAAAAAAAAAAAAAAABAwQCBf/EACMRAQADAQACAgICAwAAAAAAAAABAhEDMTIhIgSBEmFBQlH/2gAMAwEAAhEDEQA/APuNFFFAUUUUBRRRQFFFFAUUUUEWLfKjm9rKTe17WB1sNT7qxPCuZWiV3lk6qokbyMJFkQIxZWkVlUFexyMBYDTvVn9oHMmJwxijwaK8xSSd1b/gwgZgLbMxYAH0NNpp8HJhOuxRMM6rKzXCqRo3jtuPMd9qBUOZcWf91ChzZCrM1w30fra2HYeG3nr2sa2N5xmMMrRiJTlbKMxZ0IgWXO42y62+Rvramo5qws0WIMEyLJFGZD1EYZRY2kKkAsmm4rxuMYLCpG0rp1MSofwIxZxlXMwUAsE29BQVcRzdIt7LE92dFUMcwKMq5338DZrjyBXe9eSc0YhTlZIbkyqpDEC8MscZJzEXzCS4W41Fr61zyzzTBJBi8VM8KwxTvGsoACmJMuTX+bfSnHCuYMHiuosbqSgu6OpVgrfzFXAOU2320oIX4+xgw8i9MGdsmZiRGpAcknYnVLAXGp3rjlXiUuIklkc2QpFkjGy5lLMb979j5V1w/mrh+IZYEkVs48CshCSBf+GWGVwPSucJzHDFC8s88bDrvGpjRgSVYgRhdSzqBY28jQaSil3BuNwYpWaBw2Q5XFiGU72ZSAVNvOmNAUUUUBRRRQFFFFAUUUUBRVDi/F4cMqtKxGc5UVVLO7WJsqqCzGwJ0GwqXAcRimjSSNwyyC6nztvodbjyoLVFVcXxGKJc0kiquZVuT/M5CqPeSQBU7TKN2HluKDuiq+FxiSFwhuY2KN6MACR8iKsUBRRRQFFFFB864TgcVjcXi8bDiBAhb6PGGhEmaOIm7DMwsGct77CkBw00OEl4e4ab924qCY2TWXCmQPcJrfLZgVF9hX2Sig+e8w8wYTGR4n6MgnKYObNiVHhjDLpHcjVmtfKNsutV+F46PBYuOfFnpxT4DDpFKwOQNGCXQm3hJzKbd7elbPinGRE2RFzue3Ye/wBaQ4ri2JFyzhcu4sPK+1VW7VrOLa8bWjWSwhDQnErC/wBHh4s00iZDmEZSwkyWvYMyva2m/anuOx0OPx8UuFBxEMGFxCzvGNHEoTJCrGwLHKxtfS9Mzj8VcWcm4vbT9KbcJ4+HISQZGOx7H9KV7VtOJtxtEawHL/EssuBiw2JOMjzqpw08IM+FUIQW6gAyFB4fENdr1zEkQwgaZp4MnEcUUxMQB6DGSQBpAQfAwJXbuNq+uWr2rVLE/s84jLLLiwzx4mNenkxiRdPqmzXVtSHKADxDTxVtqAKKAooooCiiigKKKKAooooEnMPCZZZMPPAyCXDsxAkByMHXKwOXUHQEH09aQ4rkzES4nDzyzo7II85ClMpjkLnpAbBr2IJG2t9q2OIxDKyARs4Y2LLlsnq1yDb3XrL8X4hi1OL6YGRZogHLkMoPRzBVyEEanuNzQJ1/ZoVgRFMJZY4g11OWR4sR1bt3sVuvnqa74x+zp5IGiRoAZJMQ8jFDcmZmMZDb+AMRbvfcW1vrzfN9ZdY1sbC+pQ9XIBIOpuRrdimo71EOaZpBDdo4/HFdQGzyAyMGMfiPhAXUeLc67XDQ8E4KYlmV2zdWTPdSRbwIu++6k/Gr/wC7k83/AMbfrWRwPOMslwWgQExnqsD00EiStZgJN7xgC7KfFqAdD1/aLFRpJLZJFYyZVs4IyojA3J9jU6WBt3oNZ+7k83/xt+tH7uTzf/G361V5c4i88bM+S4cqGQjKwFtdGYDe2jHamtBU/dyeb/42/Wj93J5v/jb9at0UFT6AB7Lup88xP3NcVS4rjZoIixyydgR4WufMG4PzFOKQc4fw0/q/I1zecrMu+cbaIJuHypmGdgGY38ejX9CdG+Fd81svSZRfMwNgouTp5d6iwWHJGcWYqLZTrod7ete4qCMwOdwguFG4I1sR2sRXnxLdMfO6t8IIcEG+g2O4v6bj41V4pELnQArtrrb3V1gI1SKMrpdcxHe510HvrvFl1Vi2gbYW1t76iZTHnT7l3HGWLxasmh9fI01rNcmDSX/l/wDKtBiZwgBIJubADcmvQ5ztYYesRF5iEtFVkxRJA6bi/c5bf91YPC87Yn6YY3ydISzgjpOtooM13SUvlkcEKCgF/F6V2rfRaKw4/aTD0et0JrZlBuPCA0ZcMW2AsLeh+dW8TzvGGkURvlVjGJbqUMn0frqAA1yMvfag1tFY/D88AxsxhY9PpKz3RQ0ksaOFUFidnvbX41XwP7QOo7EQN02jwzRagOz4lpAFa5sB4N/Q+lBuKKxx59Qh8mGmfpRvJKAUunTkaN19rxEMh2vetBwTi6YlGeO5QOUVtLPl3ZfS9x8KBjRRRQFJ5OOr9IMARmZSoaxW4zC4bKTmKjuwFt/I0ynwqOUZhcobrqdD8N6VY/gAllV2lbKHVwhVSQyWNke2ZVNhcD12vQd4Lj+GlVDnVTIgfK1tAVzWY7Xy62vsL103MOEChzKlrkAm99AGOlrgWIN/LXalMXIkAGQu5QrZgQtyRF08wa3h8PYd/lXrcqMCoSa1xIJGCJmIZEQAC1tlvc9/TSga/vzDBsjOiktYC4N/EBfTQAsQLnuR51IeO4XxfWr4DYjW9ySugt4tQRpfUWqhHynEufK7gMoW2mgDhx29AKgj5MjUMA58kuinKM+exuLtrbW42HfWgdYbisDsI0kUsRcAbWtffa9iDbe1XqQ8P5aEUkcgmkbIoBvbM9ly+NgPEO9j370+oCiiigKR82svRAJ1zCw87b/jTys9zhCSsbdlJB+Nv0rjp6ys5e8EOFx7ILDyqHF4gybgetu/vqGisOPQT4PEmP2akxmPaQAHYW+feqlFEZHlrOT1HTc31Lajy00/OmcvimQdkUsfefCv3Z/lSfk6I2kbsbD5X/WnGC1aV/Nso9yC345q28vSGDt7yuUrxnDsIiZ5I4wkbNNmI0V2vmf3nMb+d6aUtxfDnaGZOp1DJewmClBf+WyBfD8z61YrKsLw7hjqI1iQDMRkZWVg2TYhgGAyaW2IqzhOVcIkssuRWeQ38QHgHTWLKoGy5V/zGqMXLDv/ABgpTMSsTO0gW8TJ7bi5uWvY7W0qpNyjO0ZjLJmK2M12zteIJkOns3F737DS9A/ThWCdXjCRkK6lgOzqihb22ITKPdavP7M4K2XoRgZFS1tkQlkHoFNyPLtSjEcmgvLlWIRt1Cq22LwpGtxa3hKE3+1UJ5RmLSFnz5lbxFyC2ZVGU2TMAMu5YjbTeg0P7lgVCsAWFmj6auqqSFuTYA6HUk6+dScH4fDg8PHAhtHClhmIvZRqx/Ems/g+WZ1kge8d4zqdNFDs1suQAtZrZkya7giwq1xPl15ZZG8BDm+c3zqvTydK1rZSdd+50oNDg8SsiLIlyri4JBFwdjYgGpqrcNw3Sijj08CKum2gA0qzQQTtIGTIqlSfGSxBA+yLG/3VmsXhx9ImM0EsrtIhgZA1lSyiwcaR2YMTci4PetPNiUUqrOqlzZQSAWPkoO/wqgvGFH0ppLKmGaxbe46auTb/AJrWoEEc+PZwuaZczATHpqBGeqABCSlmUpmuTmtZTcE1xhUxKYkzyCZ8qxxk5L3TqYgMQqre+kROXzBtTmTmmFWVGWRXLZchABGinzsbhwQASTrpoatcP43FMZctwIScxNraFge9xbKdDY2se9BkpsbxBozmSZmeBrp0xYNkY+LwWY5rCwYH7JGtX3xGOLlVMwuxEl4xkjXrIEMTFbNdCxOrbXNtquyc0hmgSKNs0zp7YtaN1dhJvqCI2HmDuK0lAv4GZemRKWLK7qGYAMyhyFJsADdbagC9MKKKAooooCosTArqVYXBqWig+c4qLI7L/dJHyNRU45pw4Wa4/nF/jtSesFoycelSdrEip8DB1JET+8bfDvUFNOWh/tC+4/hSsbMQWnKzLWRRJh4jb2UBJvubamu8BEVjQHe3i/qOp+8mo+JahU/vsB8B4j9wq5W+Ph5szopRzRjHigDoyqepGLt7NmkUHN6WOtN6q8TxMccTyS+woudL/ADuSdAKDLvzZPaQiOMiIKCQTZi80kQZTewQZMxJPx714/OMg6YyR3LKri/ZpukCpDWGxNvEdLab08i4pGFbrRnDhQo+sy5WDXsFKkqdj4dx5a1YXEYYgENEQNAQVsLrnsD28Pi92tBmOGcexWa7mORbwq4FxYyTSxnL5EWW9/LtW2pE/MmBUr9bFlctdwVygqA/iPY2a4+dXG43h1YK8saMWyqC63bUDTXzIHxFAxoqphuJQyOyJKjOvtKrAkWNjce/T31boCiiig4eJSQSASNiRt7vKl0/AIXeRmznq/xEztkbw5dVvbYD5U0rJY7hWKLuQGJMhYv1ioeLMp6QXscoIvpbz1NAzm5Xw7qVfO2Y3YmRiX0UWfXUWUD0+Jq1heDQxvJIAS0gysWYnw3Jyi/a7GkEPA8TfOSwKmMxL1ScgE7s6ns31ZUa38qgwvBsWqlXVpEDA5esRI/gcXLA2sCVNwFJ3I0FA+wHAsMpDICxjIAJdmK9MMqpqdAodtPWnFYw8Gxma5JN/wCGRKbRNnuWN7Z7rYbfy7a0YnheNfQ5gqLlFpAc56xa9joRlsLEg7jSg2dFYz9x40pmDhJ9ACJHKqv0croGJv8AWWOtz3vVd+B47pjLmzBiVRn8I8CC7WbNYkE3DXGpsb0G7orP8AwOIjnnaS5je5BZrtfOxAFjbKAe6gjQa2rQUBRVbGY6OIXdgPTufhWc4jzIzaRDKPM+18PKuLdK18rKc7W8Iua5g0wA/lWx99yaS16SSfMmi1Y7Ts63Vr/GMeVc4RiRHMjHYHX3HSqde2qInJ1MxsY3oYPMLG4jS/pdzYfcp+dXa+ecF4tJEWZTdWY+E7WGmnltWt4fx6KTQnI3kdvga2V61lhvxtU2pbieCxPFLF4gJSSTmJIbcFcxNrEAgbabUyFFWKiN+DTsVd8TmkRgU+rAjWyupuma5LBzc5uwtbuvbk20ZjWVjHa5QgAs/SaP2x7IN72C6EeWlayigyfD+XZnMsmIezuGUABfZaFI7m2l/CTVn+yaeP6xvEmTYaeNGv8A5K0dFBm+X+ETRTlnsI0jaOMaE2aTPuNToBqbe7udJRRQFFFFBBPilRkU5rubCysR8SoIX3m1I5cfK0uIPXSBMO6IFZQQ4KoxLE6i+bKuW2o77Vo6qzcOhdw7RozrazFQSLba+lAiPNTXQCG5mP1Xj3HUEZL6eAgsDbXv3FcR82tazRBWYKUGcnNmeRCLKhYkGMmwB08ta0EfDYVYsI0DMQSQouSDcH33N68k4ZAws0SEeqjsSR95J+JoOOCcRGIgimAKiRQ1juL9qvVHBCqKFRQqjYAWA9wqSgKKKKClxTisUC3ka3kO5rKY7myR/YBjX/Mf9elJuNYszYhidVXb8vuqKI5jf5Vmt0mfDZTlEeXc+ONyTqfU17h8YjC5OX39/dS/Fx3bKPjU4w4sPOqsW7JkTp4PFpuK74fISQTsSP8A4aTYg9NSVJvY/wCjUuDxHjZQbCw3Phv7/Ou4pnzDqto8S0PGNDoAo02+JpN9KIDlhsCV9fIfGveKY9GZPGzeell8tB3qFoy/hA2Yb+mv5CotXU/6xGLkOHyKFvsAK7yjzqKAkg5tx99QynOcg2Htn/xHqe/kPfVWShfwPGp01iIKdsxNj7hbatLwvjzS+Eqiv5FjY+7T7qyYFeg1ZTpNVd+VbPoKtLfVUt/Uf0rBcZxOOE2LEZPSGLwovd84UmHOIwBbLYm/xrbcCxhlhUnVhofeKvhhWyJ2NYZjJx82g5zxxGILxqmRlUfVsTEWmZLP4rEZQDmuLb2IIqrPzLxSbCzuCsBiwsUhKwuWMjtIHC3bSwQG1ida22D5qgdJHa6KjhRoWLhjaN1CAkh7G2nauf7X4XqBMzZSrHP05MoKuqEHw7Atq2w86lB5hnuim4a4BzAWBuNwO1/KpKUYrmKBDGAS5kbKAqsSPEVu2nhGYEa+R8qr4Lm/CvEkmZlzBDk6chbxozCwC3YWRvELjwmgf0UmTmfDMAVe663JVwbZM4IBW7AjYjQ9r0wwGPjmUtGbgEqbgqQRuCGAINBOXG1xevVYHUaivnnPfBcZJjBLhlbWFICwOgWaR1lO+6qVaqfBY+J4eKCBY5guXCBbBSEC4h/pIcnUExlPP0oPqFFfNMHPxbJMJBiSokju4WMSZMz9QQpa1wMmoLC3s61eTFcSEkaZMQVc4UhmWLwqHf6QJCugYjLcD4d6DeA32r2vlvCU4pF9CiWPEIkcaCQWQobrLmvpcMGyd+4tpettyzBilwcPWkZ52VWkMoFwxUXWyAAWNA8qpxabJDI3kpoyz+cfyb9aT82dcYWW7R7AaBu5HrUW8S6r7QwUetydCxq0ZABp8BS9xICuqa37H9aGnNrm1+1qxt6wJAu+rHf9BVnDQl21NlHbvSqCXxevn+nlTrAkBSRrephCrjVHjsDoALn3iquIIIaRux0F/KpsdP4dATna3wH/ALNRSYR/ApGgbt399dw6jIR43GuyI+TTa3er7Y0rKgtoQLfIV0+HZomBGxBW+3z86r9cNDmy/WRaW7t7qTBFv5fKzxJ3V1y/z+ewHdvhVlYgug7fMnuT61XeFnjDX8Te0fLyA9BVoHQedtaqul5RRRXCWm5Nl/ir7j+IP5U5l4bHaXKOm0ws7rYNsQDfzF9Kz/J5+sf+n8xWgdZT1Q2TKR4Mt82xvmvp5bVs4+jB395LYOVMKjxvEvTCBBlSwVhGcyZtNba2P2jUh5ahKlbvYxvHuPZeTqHtvekEGD4ikK9MuJFVURGK5Aowg1t59UWufwrueDHNnMDYlVWJzGJTHdpCUAv3NhnsGNr+lqtVGuF5bGaZ2OV5JhIMhvYJey+IWsbuxFt3PvqeHlqFWjYF7xrGg1G0SSot9PKVr/Cs3jjxERDp9csOoYzoDcGPKrgm5/nsXNvMHSp5/wB4ZpwvWyGQEsbXCdRvDGAbnw5dVOw2zUDbEcqQlQM8i2RUBBF/DGUHbU2PxphwfhK4dGVWJzMXJIUam17BQABptaszDh8az4frddirxMCMgjyjNmMgB9u9vut/NW3oIPpcfU6edepbNkuM1vO29qzh5paJ5DiMscaByFyOGKofCUf+HLmGtgQRfXvWpyi97C/nWcGA4aTurdVJHCGRiuTTqOiFsq7i5UDegIubY21VTZUkZ1umnTMYJz58hFpAdCfutVheZoshdkkS2W6sozDMhcXF/IV6eW8HKi3VmB8QbqyZjmKNctnzG5RDqewofgeDaSzAtJlBsZZCStmQMwLeI2ZhmOutBWj5yhLohSRSwU2OUsM4LIMqsWJIF9AbXF7Uz4HxdMTGXRSoBtYlSdgf5WNt9jqDXjcCw5YPk1AC6MwBCghcyg2YgEgEgmpeG8LigDCJSMxBYlmYmwAFyxJ0AAoLtJOcz/skn/L/ANwp3SXm8XwrjzsK5v6y6p7Q+dTx3C62Ou/lVaeEZARvqT5WFdIS1ie+gHoP/ddul8y+lvxJ/KsjcXwG16dcMHgNvfak6x084UDY/L/XcV3CNxVxU1livoLm/wA6YRnNdh20Hl61SxyZly21BOnpXGGxRjFjf39jXUFvB3hkJjcH3m+wHmKVy4aSN0lI8LaWt2Pc+TH/AF3rQ8PxiZAWBBPprb9Ko8a4ixQAKbKb3OvelsRSZ8YUwZ+nINRZ7fjVzBH6tb6moIoXMTEm4Jufj5f671JwqPLCBvqfxqq/hanoooqtJ9yh/Ff+n8xT/juNMOHmlUAmONmAOxKgms/yifrW9V/MVqcXhkkRo3GZHBVh5g6EaVs4+rD392exXOUUd1eORZFL5o7pcKgRmN81m0kSygkm58q6xHOESuyZHYi+XKUJchkW1s3h1kW2a3emOL4BhpGLPHdiSSQzAm4VSCVIupCLddjYaVwOWsLnz9LxXLe09gWYO1hmst2UE2GpFWqUMHHm6M0skLKYpCgQFSzaqB3y3u1t6pcT5wEYkUQt1URmCF01K5MynKxy+3ud7Gnv7sitIMukjh2F2sWFtd9PZG1qqTctYV2dmjuXzZvG9vrPbsM1lvYXtbUA0HPDuY4ppmhUMCM4DaEExsFcaElbE6XtextTmqOD4RDE5kRSGa9/ExGpubAkgEkXJA171eoK/RfqZuoclrdPKLX882/wrI4vlSdutlZBeULHqdMM+bqjbRj1ZLD7Ka1tqKDEz8vYzqzsrAhs9rtYMjMpVSAL+FQQLm3wJqPhvLOMSWORmUrHcdPNoymYsoNlFsim4A0vp5Gt1RQYJeVMUsaKrCwSHqrnv1HRZhITnBGpaM3O+X0FS/2bxYPtZrw5GcynMTkAsrBbg3HcFe9rk1uKKBXy3hJIoAkoUMGawH90nS/YH0GnlS7nya2HAG7Nb7j+taWshz89zAvqT+FcdPWVnKNvDKRxeIDsorjCLd7+ZPyqwW0Y+Zq1y7hBJKoPfT4WJNZfLbPwRtEAT5XtV7DylSbX1+VT/RQSwtr3HmO/xqqImBy/C/4UiyJhMxJ3+7tUDwksPX5GpArd96ucMGU3Iup39PUUHWJzR2sbW0A9KswxlluTqd/WoeITAi2u9GCxYygZXJ9Bb7zauvK2vrr3MQpW2hqLDYfppa9yfzqOczdlAHmWufkB+dexQvl1kAPov63quzq8RmwlKkW9a8q3xXhpRIDnk8Sa6jzv2HrS36N9uT/F/wCqTGTiqs7Gn/Kr2nHqprW43FpEjSSMERBdmY2AA7msFwSG08f1kmpt7XmPdWo4/wACM+GlhErBmylWfxAMjBluNLrcC48q08PVk/I9lnhXHsPiA5ikvksGDKyFb7XVwCAbaG2tXnnUXJYCwubkbDv7qwuN5V4hMJzLLD9c8Z6JZnRQnUzFGdPCTmWwy2GXfW4rYTkHEh4c0sTKsAilLXYtaJk0DLddSDcMNtjvVyhu/wB6Q9NZc4KOFKsNbhrZSLa2NxVoODcAjTevn/DOQ5UQ5jCHEeFjTLmsvQYmUgkC2cZdh21p3ypy/LhpJWkEJzZvrVzdWS8jMDLfw3ANtL+8DSg09FFFBicfzBiY+ITwJlcH6KqK+ioZfpJdtBc/w109O1Jo/wBoGK1lZI8rQwMsQvdWlmeN3vpmVbAnbttevppjF72F/O3ltWcw3McDorth3RHRjGzrHldV1Kghzl87Na9Amw3PkzS4ZDEiidV1zZvEzOo0U3VfCCDYjU6i1LuBc6YtkhZjHJJJFBcXtGHmxLRkkBbhlG49PjW8k4nhFJJkiBi0JJHh1y/DXTTvVRuYcCsix54wWDHMMuUFGS4J7NeQH50Gck/aDIr4ZDGhaSRY5AC2mbEGDMpNhbS9tT523rQcoY+aTA4eR7yyMDmJIB0Zh6DtTB8bhQzAtFmjve9rrqL/AHkfEireDnjdQ0ZUrrYrtodfvoIvpEv/AAT/AI1rD85Y12nUdP2Bb2l7/wD2t9iZgiMx2UXr5g8+ecFtcx19db/rVPWf8L+FfmbFz4litgn+YVqeR1kLO/Svb7S9z+gNJsXhlDXW1m09L1teS4csLD7VvkBVfOPsu6z9GUnLZ2vGRZiB4l8zRAuckWsV3Hp2IPcVPO13kHmxP3miXDWAZbBl2JO47qfQ1Rvytz4BTS9ttgaEFx4d/IiuDjkIuPK1u4PcH1qvNibjw3v6edN/6tpEYvPEX3UAd6hxDZTpYVRn4lKR7JFvSuGhlbVmt6d6LIiIhbLFjvv8qly2Fqpx4cgG9yKtobb/ADpM6qtLV80Yb6hCP92QPgRb9KyVb/iyBoZB9kn5a1gKu7Rlmb8edriTDy5XVv7pB+Rrf4vFZEzqjybWWMAsb+VyB99fPK2vLOKzwgHdNPh2qeFvnHP5FfiJL+O8RnjxUDISYlhkeaK1ywDwi475kDE2G+opRhecJVSAWEpaNcxI1LmBpL3uL3sNFUjXcbVr8TxKOOXI/h+qaTMbZcqEZxfe4upI8jVaDjOFIDMyRtkDlXyhkXKGs3kQCCRfStTIRY7nNlUugjZFy5mBzaGJZDYXBaxNjluR5Gj+2UmeUGIKql1Um1wVlVFuA2Y5s19QoGmut6d/vnBkEI0bka5RlvoQDvYXGYfP1riDmHCPmJZVU2F2sMxzSLa3tH+Ex1H50E/LXFGxEAkZQpzOpA+w5W+hI1tfc++mtUIuLYbMiLLHme2VQRrcZhb3gX91X6CumDQSNKL52Fj4mtYfZvlHvAvWeTlAmFYZJyyRoyxgIBbMLZmNzmIBIGw1Namigy45PBm6rTMxzX1F/wDfJLY3JGhQDQAW7VYk5WQgjOdUxCbD/wDS6uT8Mtq0FFBlDyWoeRklKlyxB8Vx1HDsCc2xIt4cpsd9qdcB4WMNF0w2bxM17f32LEbna/c0xooEHOmLyQZRvI1vhuaw2GADp5AG/wAq03Pkt3hXyBPzIH5Vl8QTsNyLH3XrL0n7NvKPolwLFw3cE3W/nqbe4VveAIY8KGbcguflesRwmAyTRRLot/EfQCt7x5suHe2mgH3gV1z8TZx18xVhlBJJ/wBd6gmke4UEm9XcPuas9PxC/rWRr3C0YRY7tbNp9Z+o9R38x7qsYJLDTvsaslb7G1qrxgRHKTdDt9k/3fd5fLyojUcy+K5Oa3lVkZHsNj29a9DjsLfCuZFJtbQ9tKhL0C1w2lV51sbGrTFreIqbbi1UDiA2XzFSPoOGPVgH20t8SLVgWUgkHcaGtryy98OvoSPvpDzPhMkuYbSa/Hv/AK9a1dY2sWZeM5eak9NeX0V2aJ7lJBqAxGq6jVSD50qq5weTLPGftAfPSqaTlold0jazDV8a4KmIWNSxUIw2/mTZkN/5WGhpfxXlQT9RWlIjdmfKFFw7pkJv3FidK0lFb3nEGN5YWRic5F5GfQD+YRi3/THzrjCcrKkyymQnKwYDKNgcQQP+udfsitFRQZDB8uTRTQqhHQidZCxtdisJj2tcHbTbTftWvoooCiiigKKKKAooooMPzLJmxDfZsPupZYWI86u8Z/jy/wBRqlWC0/aXpUj6w0fJ2DHjktt4V/E/lTLmc/7O3vH40cr/AP8AOPefxrnmr+Af6hWmIzn+mSZ3r+2OhNmB9LUwIuKXJuvvFMm/Osctkqsz23F/xqNZOwSx73qxNt8f0rw+38Kh1EoIpHPuqQg7ljbau8L7BqLF+wvx/GiN+UmJIVCFN796qGILYDcb1IPzFcybmkJ8NfymfqD6MfyrvmbC54Se6a/DvUPKH8Jv6z+Aptj/AOFJ/SfwNbqxvPGC0503+3zuukexB8jf5VzQaxtz6UjXAPnXtQ4P+Gn9I/AVNXow8uRRRRQFFFFB/9k=">
            <a:hlinkClick r:id="rId2"/>
          </p:cNvPr>
          <p:cNvSpPr>
            <a:spLocks noChangeAspect="1" noChangeArrowheads="1"/>
          </p:cNvSpPr>
          <p:nvPr/>
        </p:nvSpPr>
        <p:spPr bwMode="auto">
          <a:xfrm>
            <a:off x="120650" y="-1150938"/>
            <a:ext cx="2619375" cy="2400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data:image/jpeg;base64,/9j/4AAQSkZJRgABAQAAAQABAAD/2wCEAAkGBxITEhMUExQWFRUUGR0aGBcYGRsgGRsbGhgYHBwcGh0cHSggGx0lHxgaIjEhJSorLi4uGyAzODMsNygtLiwBCgoKDg0OGxAQGywkHyUsLCwsLCwsNCw0LC8vLSwsLCwsLCwsLCwsLCwsLCwsLCwsLCwsLCwsLCwsLCwsLCwsLP/AABEIAMkA3AMBIgACEQEDEQH/xAAbAAACAwEBAQAAAAAAAAAAAAAABQMEBgIBB//EAEMQAAIBAgQEAwQHBQUJAQEAAAECAwARBBIhMQUGE0EiUWEycYGRFCNiobHB0QcVM0JyFlKSovAkQ1OCo7LC4fFENP/EABkBAQADAQEAAAAAAAAAAAAAAAABAwQCBf/EACMRAQADAQACAgICAwAAAAAAAAABAhEDMTIhIgSBEmFBQlH/2gAMAwEAAhEDEQA/APuNFFFAUUUUBRRRQFFFFAUUUUEWLfKjm9rKTe17WB1sNT7qxPCuZWiV3lk6qokbyMJFkQIxZWkVlUFexyMBYDTvVn9oHMmJwxijwaK8xSSd1b/gwgZgLbMxYAH0NNpp8HJhOuxRMM6rKzXCqRo3jtuPMd9qBUOZcWf91ChzZCrM1w30fra2HYeG3nr2sa2N5xmMMrRiJTlbKMxZ0IgWXO42y62+Rvramo5qws0WIMEyLJFGZD1EYZRY2kKkAsmm4rxuMYLCpG0rp1MSofwIxZxlXMwUAsE29BQVcRzdIt7LE92dFUMcwKMq5338DZrjyBXe9eSc0YhTlZIbkyqpDEC8MscZJzEXzCS4W41Fr61zyzzTBJBi8VM8KwxTvGsoACmJMuTX+bfSnHCuYMHiuosbqSgu6OpVgrfzFXAOU2320oIX4+xgw8i9MGdsmZiRGpAcknYnVLAXGp3rjlXiUuIklkc2QpFkjGy5lLMb979j5V1w/mrh+IZYEkVs48CshCSBf+GWGVwPSucJzHDFC8s88bDrvGpjRgSVYgRhdSzqBY28jQaSil3BuNwYpWaBw2Q5XFiGU72ZSAVNvOmNAUUUUBRRRQFFFFAUUUUBRVDi/F4cMqtKxGc5UVVLO7WJsqqCzGwJ0GwqXAcRimjSSNwyyC6nztvodbjyoLVFVcXxGKJc0kiquZVuT/M5CqPeSQBU7TKN2HluKDuiq+FxiSFwhuY2KN6MACR8iKsUBRRRQFFFFB864TgcVjcXi8bDiBAhb6PGGhEmaOIm7DMwsGct77CkBw00OEl4e4ab924qCY2TWXCmQPcJrfLZgVF9hX2Sig+e8w8wYTGR4n6MgnKYObNiVHhjDLpHcjVmtfKNsutV+F46PBYuOfFnpxT4DDpFKwOQNGCXQm3hJzKbd7elbPinGRE2RFzue3Ye/wBaQ4ri2JFyzhcu4sPK+1VW7VrOLa8bWjWSwhDQnErC/wBHh4s00iZDmEZSwkyWvYMyva2m/anuOx0OPx8UuFBxEMGFxCzvGNHEoTJCrGwLHKxtfS9Mzj8VcWcm4vbT9KbcJ4+HISQZGOx7H9KV7VtOJtxtEawHL/EssuBiw2JOMjzqpw08IM+FUIQW6gAyFB4fENdr1zEkQwgaZp4MnEcUUxMQB6DGSQBpAQfAwJXbuNq+uWr2rVLE/s84jLLLiwzx4mNenkxiRdPqmzXVtSHKADxDTxVtqAKKAooooCiiigKKKKAooooEnMPCZZZMPPAyCXDsxAkByMHXKwOXUHQEH09aQ4rkzES4nDzyzo7II85ClMpjkLnpAbBr2IJG2t9q2OIxDKyARs4Y2LLlsnq1yDb3XrL8X4hi1OL6YGRZogHLkMoPRzBVyEEanuNzQJ1/ZoVgRFMJZY4g11OWR4sR1bt3sVuvnqa74x+zp5IGiRoAZJMQ8jFDcmZmMZDb+AMRbvfcW1vrzfN9ZdY1sbC+pQ9XIBIOpuRrdimo71EOaZpBDdo4/HFdQGzyAyMGMfiPhAXUeLc67XDQ8E4KYlmV2zdWTPdSRbwIu++6k/Gr/wC7k83/AMbfrWRwPOMslwWgQExnqsD00EiStZgJN7xgC7KfFqAdD1/aLFRpJLZJFYyZVs4IyojA3J9jU6WBt3oNZ+7k83/xt+tH7uTzf/G361V5c4i88bM+S4cqGQjKwFtdGYDe2jHamtBU/dyeb/42/Wj93J5v/jb9at0UFT6AB7Lup88xP3NcVS4rjZoIixyydgR4WufMG4PzFOKQc4fw0/q/I1zecrMu+cbaIJuHypmGdgGY38ejX9CdG+Fd81svSZRfMwNgouTp5d6iwWHJGcWYqLZTrod7ete4qCMwOdwguFG4I1sR2sRXnxLdMfO6t8IIcEG+g2O4v6bj41V4pELnQArtrrb3V1gI1SKMrpdcxHe510HvrvFl1Vi2gbYW1t76iZTHnT7l3HGWLxasmh9fI01rNcmDSX/l/wDKtBiZwgBIJubADcmvQ5ztYYesRF5iEtFVkxRJA6bi/c5bf91YPC87Yn6YY3ydISzgjpOtooM13SUvlkcEKCgF/F6V2rfRaKw4/aTD0et0JrZlBuPCA0ZcMW2AsLeh+dW8TzvGGkURvlVjGJbqUMn0frqAA1yMvfag1tFY/D88AxsxhY9PpKz3RQ0ksaOFUFidnvbX41XwP7QOo7EQN02jwzRagOz4lpAFa5sB4N/Q+lBuKKxx59Qh8mGmfpRvJKAUunTkaN19rxEMh2vetBwTi6YlGeO5QOUVtLPl3ZfS9x8KBjRRRQFJ5OOr9IMARmZSoaxW4zC4bKTmKjuwFt/I0ynwqOUZhcobrqdD8N6VY/gAllV2lbKHVwhVSQyWNke2ZVNhcD12vQd4Lj+GlVDnVTIgfK1tAVzWY7Xy62vsL103MOEChzKlrkAm99AGOlrgWIN/LXalMXIkAGQu5QrZgQtyRF08wa3h8PYd/lXrcqMCoSa1xIJGCJmIZEQAC1tlvc9/TSga/vzDBsjOiktYC4N/EBfTQAsQLnuR51IeO4XxfWr4DYjW9ySugt4tQRpfUWqhHynEufK7gMoW2mgDhx29AKgj5MjUMA58kuinKM+exuLtrbW42HfWgdYbisDsI0kUsRcAbWtffa9iDbe1XqQ8P5aEUkcgmkbIoBvbM9ly+NgPEO9j370+oCiiigKR82svRAJ1zCw87b/jTys9zhCSsbdlJB+Nv0rjp6ys5e8EOFx7ILDyqHF4gybgetu/vqGisOPQT4PEmP2akxmPaQAHYW+feqlFEZHlrOT1HTc31Lajy00/OmcvimQdkUsfefCv3Z/lSfk6I2kbsbD5X/WnGC1aV/Nso9yC345q28vSGDt7yuUrxnDsIiZ5I4wkbNNmI0V2vmf3nMb+d6aUtxfDnaGZOp1DJewmClBf+WyBfD8z61YrKsLw7hjqI1iQDMRkZWVg2TYhgGAyaW2IqzhOVcIkssuRWeQ38QHgHTWLKoGy5V/zGqMXLDv/ABgpTMSsTO0gW8TJ7bi5uWvY7W0qpNyjO0ZjLJmK2M12zteIJkOns3F737DS9A/ThWCdXjCRkK6lgOzqihb22ITKPdavP7M4K2XoRgZFS1tkQlkHoFNyPLtSjEcmgvLlWIRt1Cq22LwpGtxa3hKE3+1UJ5RmLSFnz5lbxFyC2ZVGU2TMAMu5YjbTeg0P7lgVCsAWFmj6auqqSFuTYA6HUk6+dScH4fDg8PHAhtHClhmIvZRqx/Ems/g+WZ1kge8d4zqdNFDs1suQAtZrZkya7giwq1xPl15ZZG8BDm+c3zqvTydK1rZSdd+50oNDg8SsiLIlyri4JBFwdjYgGpqrcNw3Sijj08CKum2gA0qzQQTtIGTIqlSfGSxBA+yLG/3VmsXhx9ImM0EsrtIhgZA1lSyiwcaR2YMTci4PetPNiUUqrOqlzZQSAWPkoO/wqgvGFH0ppLKmGaxbe46auTb/AJrWoEEc+PZwuaZczATHpqBGeqABCSlmUpmuTmtZTcE1xhUxKYkzyCZ8qxxk5L3TqYgMQqre+kROXzBtTmTmmFWVGWRXLZchABGinzsbhwQASTrpoatcP43FMZctwIScxNraFge9xbKdDY2se9BkpsbxBozmSZmeBrp0xYNkY+LwWY5rCwYH7JGtX3xGOLlVMwuxEl4xkjXrIEMTFbNdCxOrbXNtquyc0hmgSKNs0zp7YtaN1dhJvqCI2HmDuK0lAv4GZemRKWLK7qGYAMyhyFJsADdbagC9MKKKAooooCosTArqVYXBqWig+c4qLI7L/dJHyNRU45pw4Wa4/nF/jtSesFoycelSdrEip8DB1JET+8bfDvUFNOWh/tC+4/hSsbMQWnKzLWRRJh4jb2UBJvubamu8BEVjQHe3i/qOp+8mo+JahU/vsB8B4j9wq5W+Ph5szopRzRjHigDoyqepGLt7NmkUHN6WOtN6q8TxMccTyS+woudL/ADuSdAKDLvzZPaQiOMiIKCQTZi80kQZTewQZMxJPx714/OMg6YyR3LKri/ZpukCpDWGxNvEdLab08i4pGFbrRnDhQo+sy5WDXsFKkqdj4dx5a1YXEYYgENEQNAQVsLrnsD28Pi92tBmOGcexWa7mORbwq4FxYyTSxnL5EWW9/LtW2pE/MmBUr9bFlctdwVygqA/iPY2a4+dXG43h1YK8saMWyqC63bUDTXzIHxFAxoqphuJQyOyJKjOvtKrAkWNjce/T31boCiiig4eJSQSASNiRt7vKl0/AIXeRmznq/xEztkbw5dVvbYD5U0rJY7hWKLuQGJMhYv1ioeLMp6QXscoIvpbz1NAzm5Xw7qVfO2Y3YmRiX0UWfXUWUD0+Jq1heDQxvJIAS0gysWYnw3Jyi/a7GkEPA8TfOSwKmMxL1ScgE7s6ns31ZUa38qgwvBsWqlXVpEDA5esRI/gcXLA2sCVNwFJ3I0FA+wHAsMpDICxjIAJdmK9MMqpqdAodtPWnFYw8Gxma5JN/wCGRKbRNnuWN7Z7rYbfy7a0YnheNfQ5gqLlFpAc56xa9joRlsLEg7jSg2dFYz9x40pmDhJ9ACJHKqv0croGJv8AWWOtz3vVd+B47pjLmzBiVRn8I8CC7WbNYkE3DXGpsb0G7orP8AwOIjnnaS5je5BZrtfOxAFjbKAe6gjQa2rQUBRVbGY6OIXdgPTufhWc4jzIzaRDKPM+18PKuLdK18rKc7W8Iua5g0wA/lWx99yaS16SSfMmi1Y7Ts63Vr/GMeVc4RiRHMjHYHX3HSqde2qInJ1MxsY3oYPMLG4jS/pdzYfcp+dXa+ecF4tJEWZTdWY+E7WGmnltWt4fx6KTQnI3kdvga2V61lhvxtU2pbieCxPFLF4gJSSTmJIbcFcxNrEAgbabUyFFWKiN+DTsVd8TmkRgU+rAjWyupuma5LBzc5uwtbuvbk20ZjWVjHa5QgAs/SaP2x7IN72C6EeWlayigyfD+XZnMsmIezuGUABfZaFI7m2l/CTVn+yaeP6xvEmTYaeNGv8A5K0dFBm+X+ETRTlnsI0jaOMaE2aTPuNToBqbe7udJRRQFFFFBBPilRkU5rubCysR8SoIX3m1I5cfK0uIPXSBMO6IFZQQ4KoxLE6i+bKuW2o77Vo6qzcOhdw7RozrazFQSLba+lAiPNTXQCG5mP1Xj3HUEZL6eAgsDbXv3FcR82tazRBWYKUGcnNmeRCLKhYkGMmwB08ta0EfDYVYsI0DMQSQouSDcH33N68k4ZAws0SEeqjsSR95J+JoOOCcRGIgimAKiRQ1juL9qvVHBCqKFRQqjYAWA9wqSgKKKKClxTisUC3ka3kO5rKY7myR/YBjX/Mf9elJuNYszYhidVXb8vuqKI5jf5Vmt0mfDZTlEeXc+ONyTqfU17h8YjC5OX39/dS/Fx3bKPjU4w4sPOqsW7JkTp4PFpuK74fISQTsSP8A4aTYg9NSVJvY/wCjUuDxHjZQbCw3Phv7/Ou4pnzDqto8S0PGNDoAo02+JpN9KIDlhsCV9fIfGveKY9GZPGzeell8tB3qFoy/hA2Yb+mv5CotXU/6xGLkOHyKFvsAK7yjzqKAkg5tx99QynOcg2Htn/xHqe/kPfVWShfwPGp01iIKdsxNj7hbatLwvjzS+Eqiv5FjY+7T7qyYFeg1ZTpNVd+VbPoKtLfVUt/Uf0rBcZxOOE2LEZPSGLwovd84UmHOIwBbLYm/xrbcCxhlhUnVhofeKvhhWyJ2NYZjJx82g5zxxGILxqmRlUfVsTEWmZLP4rEZQDmuLb2IIqrPzLxSbCzuCsBiwsUhKwuWMjtIHC3bSwQG1ida22D5qgdJHa6KjhRoWLhjaN1CAkh7G2nauf7X4XqBMzZSrHP05MoKuqEHw7Atq2w86lB5hnuim4a4BzAWBuNwO1/KpKUYrmKBDGAS5kbKAqsSPEVu2nhGYEa+R8qr4Lm/CvEkmZlzBDk6chbxozCwC3YWRvELjwmgf0UmTmfDMAVe663JVwbZM4IBW7AjYjQ9r0wwGPjmUtGbgEqbgqQRuCGAINBOXG1xevVYHUaivnnPfBcZJjBLhlbWFICwOgWaR1lO+6qVaqfBY+J4eKCBY5guXCBbBSEC4h/pIcnUExlPP0oPqFFfNMHPxbJMJBiSokju4WMSZMz9QQpa1wMmoLC3s61eTFcSEkaZMQVc4UhmWLwqHf6QJCugYjLcD4d6DeA32r2vlvCU4pF9CiWPEIkcaCQWQobrLmvpcMGyd+4tpettyzBilwcPWkZ52VWkMoFwxUXWyAAWNA8qpxabJDI3kpoyz+cfyb9aT82dcYWW7R7AaBu5HrUW8S6r7QwUetydCxq0ZABp8BS9xICuqa37H9aGnNrm1+1qxt6wJAu+rHf9BVnDQl21NlHbvSqCXxevn+nlTrAkBSRrephCrjVHjsDoALn3iquIIIaRux0F/KpsdP4dATna3wH/ALNRSYR/ApGgbt399dw6jIR43GuyI+TTa3er7Y0rKgtoQLfIV0+HZomBGxBW+3z86r9cNDmy/WRaW7t7qTBFv5fKzxJ3V1y/z+ewHdvhVlYgug7fMnuT61XeFnjDX8Te0fLyA9BVoHQedtaqul5RRRXCWm5Nl/ir7j+IP5U5l4bHaXKOm0ws7rYNsQDfzF9Kz/J5+sf+n8xWgdZT1Q2TKR4Mt82xvmvp5bVs4+jB395LYOVMKjxvEvTCBBlSwVhGcyZtNba2P2jUh5ahKlbvYxvHuPZeTqHtvekEGD4ikK9MuJFVURGK5Aowg1t59UWufwrueDHNnMDYlVWJzGJTHdpCUAv3NhnsGNr+lqtVGuF5bGaZ2OV5JhIMhvYJey+IWsbuxFt3PvqeHlqFWjYF7xrGg1G0SSot9PKVr/Cs3jjxERDp9csOoYzoDcGPKrgm5/nsXNvMHSp5/wB4ZpwvWyGQEsbXCdRvDGAbnw5dVOw2zUDbEcqQlQM8i2RUBBF/DGUHbU2PxphwfhK4dGVWJzMXJIUam17BQABptaszDh8az4frddirxMCMgjyjNmMgB9u9vut/NW3oIPpcfU6edepbNkuM1vO29qzh5paJ5DiMscaByFyOGKofCUf+HLmGtgQRfXvWpyi97C/nWcGA4aTurdVJHCGRiuTTqOiFsq7i5UDegIubY21VTZUkZ1umnTMYJz58hFpAdCfutVheZoshdkkS2W6sozDMhcXF/IV6eW8HKi3VmB8QbqyZjmKNctnzG5RDqewofgeDaSzAtJlBsZZCStmQMwLeI2ZhmOutBWj5yhLohSRSwU2OUsM4LIMqsWJIF9AbXF7Uz4HxdMTGXRSoBtYlSdgf5WNt9jqDXjcCw5YPk1AC6MwBCghcyg2YgEgEgmpeG8LigDCJSMxBYlmYmwAFyxJ0AAoLtJOcz/skn/L/ANwp3SXm8XwrjzsK5v6y6p7Q+dTx3C62Ou/lVaeEZARvqT5WFdIS1ie+gHoP/ddul8y+lvxJ/KsjcXwG16dcMHgNvfak6x084UDY/L/XcV3CNxVxU1livoLm/wA6YRnNdh20Hl61SxyZly21BOnpXGGxRjFjf39jXUFvB3hkJjcH3m+wHmKVy4aSN0lI8LaWt2Pc+TH/AF3rQ8PxiZAWBBPprb9Ko8a4ixQAKbKb3OvelsRSZ8YUwZ+nINRZ7fjVzBH6tb6moIoXMTEm4Jufj5f671JwqPLCBvqfxqq/hanoooqtJ9yh/Ff+n8xT/juNMOHmlUAmONmAOxKgms/yifrW9V/MVqcXhkkRo3GZHBVh5g6EaVs4+rD392exXOUUd1eORZFL5o7pcKgRmN81m0kSygkm58q6xHOESuyZHYi+XKUJchkW1s3h1kW2a3emOL4BhpGLPHdiSSQzAm4VSCVIupCLddjYaVwOWsLnz9LxXLe09gWYO1hmst2UE2GpFWqUMHHm6M0skLKYpCgQFSzaqB3y3u1t6pcT5wEYkUQt1URmCF01K5MynKxy+3ud7Gnv7sitIMukjh2F2sWFtd9PZG1qqTctYV2dmjuXzZvG9vrPbsM1lvYXtbUA0HPDuY4ppmhUMCM4DaEExsFcaElbE6XtextTmqOD4RDE5kRSGa9/ExGpubAkgEkXJA171eoK/RfqZuoclrdPKLX882/wrI4vlSdutlZBeULHqdMM+bqjbRj1ZLD7Ka1tqKDEz8vYzqzsrAhs9rtYMjMpVSAL+FQQLm3wJqPhvLOMSWORmUrHcdPNoymYsoNlFsim4A0vp5Gt1RQYJeVMUsaKrCwSHqrnv1HRZhITnBGpaM3O+X0FS/2bxYPtZrw5GcynMTkAsrBbg3HcFe9rk1uKKBXy3hJIoAkoUMGawH90nS/YH0GnlS7nya2HAG7Nb7j+taWshz89zAvqT+FcdPWVnKNvDKRxeIDsorjCLd7+ZPyqwW0Y+Zq1y7hBJKoPfT4WJNZfLbPwRtEAT5XtV7DylSbX1+VT/RQSwtr3HmO/xqqImBy/C/4UiyJhMxJ3+7tUDwksPX5GpArd96ucMGU3Iup39PUUHWJzR2sbW0A9KswxlluTqd/WoeITAi2u9GCxYygZXJ9Bb7zauvK2vrr3MQpW2hqLDYfppa9yfzqOczdlAHmWufkB+dexQvl1kAPov63quzq8RmwlKkW9a8q3xXhpRIDnk8Sa6jzv2HrS36N9uT/F/wCqTGTiqs7Gn/Kr2nHqprW43FpEjSSMERBdmY2AA7msFwSG08f1kmpt7XmPdWo4/wACM+GlhErBmylWfxAMjBluNLrcC48q08PVk/I9lnhXHsPiA5ikvksGDKyFb7XVwCAbaG2tXnnUXJYCwubkbDv7qwuN5V4hMJzLLD9c8Z6JZnRQnUzFGdPCTmWwy2GXfW4rYTkHEh4c0sTKsAilLXYtaJk0DLddSDcMNtjvVyhu/wB6Q9NZc4KOFKsNbhrZSLa2NxVoODcAjTevn/DOQ5UQ5jCHEeFjTLmsvQYmUgkC2cZdh21p3ypy/LhpJWkEJzZvrVzdWS8jMDLfw3ANtL+8DSg09FFFBicfzBiY+ITwJlcH6KqK+ioZfpJdtBc/w109O1Jo/wBoGK1lZI8rQwMsQvdWlmeN3vpmVbAnbttevppjF72F/O3ltWcw3McDorth3RHRjGzrHldV1Kghzl87Na9Amw3PkzS4ZDEiidV1zZvEzOo0U3VfCCDYjU6i1LuBc6YtkhZjHJJJFBcXtGHmxLRkkBbhlG49PjW8k4nhFJJkiBi0JJHh1y/DXTTvVRuYcCsix54wWDHMMuUFGS4J7NeQH50Gck/aDIr4ZDGhaSRY5AC2mbEGDMpNhbS9tT523rQcoY+aTA4eR7yyMDmJIB0Zh6DtTB8bhQzAtFmjve9rrqL/AHkfEireDnjdQ0ZUrrYrtodfvoIvpEv/AAT/AI1rD85Y12nUdP2Bb2l7/wD2t9iZgiMx2UXr5g8+ecFtcx19db/rVPWf8L+FfmbFz4litgn+YVqeR1kLO/Svb7S9z+gNJsXhlDXW1m09L1teS4csLD7VvkBVfOPsu6z9GUnLZ2vGRZiB4l8zRAuckWsV3Hp2IPcVPO13kHmxP3miXDWAZbBl2JO47qfQ1Rvytz4BTS9ttgaEFx4d/IiuDjkIuPK1u4PcH1qvNibjw3v6edN/6tpEYvPEX3UAd6hxDZTpYVRn4lKR7JFvSuGhlbVmt6d6LIiIhbLFjvv8qly2Fqpx4cgG9yKtobb/ADpM6qtLV80Yb6hCP92QPgRb9KyVb/iyBoZB9kn5a1gKu7Rlmb8edriTDy5XVv7pB+Rrf4vFZEzqjybWWMAsb+VyB99fPK2vLOKzwgHdNPh2qeFvnHP5FfiJL+O8RnjxUDISYlhkeaK1ywDwi475kDE2G+opRhecJVSAWEpaNcxI1LmBpL3uL3sNFUjXcbVr8TxKOOXI/h+qaTMbZcqEZxfe4upI8jVaDjOFIDMyRtkDlXyhkXKGs3kQCCRfStTIRY7nNlUugjZFy5mBzaGJZDYXBaxNjluR5Gj+2UmeUGIKql1Um1wVlVFuA2Y5s19QoGmut6d/vnBkEI0bka5RlvoQDvYXGYfP1riDmHCPmJZVU2F2sMxzSLa3tH+Ex1H50E/LXFGxEAkZQpzOpA+w5W+hI1tfc++mtUIuLYbMiLLHme2VQRrcZhb3gX91X6CumDQSNKL52Fj4mtYfZvlHvAvWeTlAmFYZJyyRoyxgIBbMLZmNzmIBIGw1Namigy45PBm6rTMxzX1F/wDfJLY3JGhQDQAW7VYk5WQgjOdUxCbD/wDS6uT8Mtq0FFBlDyWoeRklKlyxB8Vx1HDsCc2xIt4cpsd9qdcB4WMNF0w2bxM17f32LEbna/c0xooEHOmLyQZRvI1vhuaw2GADp5AG/wAq03Pkt3hXyBPzIH5Vl8QTsNyLH3XrL0n7NvKPolwLFw3cE3W/nqbe4VveAIY8KGbcguflesRwmAyTRRLot/EfQCt7x5suHe2mgH3gV1z8TZx18xVhlBJJ/wBd6gmke4UEm9XcPuas9PxC/rWRr3C0YRY7tbNp9Z+o9R38x7qsYJLDTvsaslb7G1qrxgRHKTdDt9k/3fd5fLyojUcy+K5Oa3lVkZHsNj29a9DjsLfCuZFJtbQ9tKhL0C1w2lV51sbGrTFreIqbbi1UDiA2XzFSPoOGPVgH20t8SLVgWUgkHcaGtryy98OvoSPvpDzPhMkuYbSa/Hv/AK9a1dY2sWZeM5eak9NeX0V2aJ7lJBqAxGq6jVSD50qq5weTLPGftAfPSqaTlold0jazDV8a4KmIWNSxUIw2/mTZkN/5WGhpfxXlQT9RWlIjdmfKFFw7pkJv3FidK0lFb3nEGN5YWRic5F5GfQD+YRi3/THzrjCcrKkyymQnKwYDKNgcQQP+udfsitFRQZDB8uTRTQqhHQidZCxtdisJj2tcHbTbTftWvoooCiiigKKKKAooooMPzLJmxDfZsPupZYWI86u8Z/jy/wBRqlWC0/aXpUj6w0fJ2DHjktt4V/E/lTLmc/7O3vH40cr/AP8AOPefxrnmr+Af6hWmIzn+mSZ3r+2OhNmB9LUwIuKXJuvvFMm/Osctkqsz23F/xqNZOwSx73qxNt8f0rw+38Kh1EoIpHPuqQg7ljbau8L7BqLF+wvx/GiN+UmJIVCFN796qGILYDcb1IPzFcybmkJ8NfymfqD6MfyrvmbC54Se6a/DvUPKH8Jv6z+Aptj/AOFJ/SfwNbqxvPGC0503+3zuukexB8jf5VzQaxtz6UjXAPnXtQ4P+Gn9I/AVNXow8uRRRRQFFFFB/9k=">
            <a:hlinkClick r:id="rId2"/>
          </p:cNvPr>
          <p:cNvSpPr>
            <a:spLocks noChangeAspect="1" noChangeArrowheads="1"/>
          </p:cNvSpPr>
          <p:nvPr/>
        </p:nvSpPr>
        <p:spPr bwMode="auto">
          <a:xfrm>
            <a:off x="273050" y="-998538"/>
            <a:ext cx="2619375" cy="2400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6" descr="data:image/jpeg;base64,/9j/4AAQSkZJRgABAQAAAQABAAD/2wCEAAkGBxITEhMUExQWFRUUGR0aGBcYGRsgGRsbGhgYHBwcGh0cHSggGx0lHxgaIjEhJSorLi4uGyAzODMsNygtLiwBCgoKDg0OGxAQGywkHyUsLCwsLCwsNCw0LC8vLSwsLCwsLCwsLCwsLCwsLCwsLCwsLCwsLCwsLCwsLCwsLCwsLP/AABEIAMkA3AMBIgACEQEDEQH/xAAbAAACAwEBAQAAAAAAAAAAAAAABQMEBgIBB//EAEMQAAIBAgQEAwQHBQUJAQEAAAECAwARBBIhMQUGE0EiUWEycYGRFCNiobHB0QcVM0JyFlKSovAkQ1OCo7LC4fFENP/EABkBAQADAQEAAAAAAAAAAAAAAAABAwQCBf/EACMRAQADAQACAgICAwAAAAAAAAABAhEDMTIhIgSBEmFBQlH/2gAMAwEAAhEDEQA/APuNFFFAUUUUBRRRQFFFFAUUUUEWLfKjm9rKTe17WB1sNT7qxPCuZWiV3lk6qokbyMJFkQIxZWkVlUFexyMBYDTvVn9oHMmJwxijwaK8xSSd1b/gwgZgLbMxYAH0NNpp8HJhOuxRMM6rKzXCqRo3jtuPMd9qBUOZcWf91ChzZCrM1w30fra2HYeG3nr2sa2N5xmMMrRiJTlbKMxZ0IgWXO42y62+Rvramo5qws0WIMEyLJFGZD1EYZRY2kKkAsmm4rxuMYLCpG0rp1MSofwIxZxlXMwUAsE29BQVcRzdIt7LE92dFUMcwKMq5338DZrjyBXe9eSc0YhTlZIbkyqpDEC8MscZJzEXzCS4W41Fr61zyzzTBJBi8VM8KwxTvGsoACmJMuTX+bfSnHCuYMHiuosbqSgu6OpVgrfzFXAOU2320oIX4+xgw8i9MGdsmZiRGpAcknYnVLAXGp3rjlXiUuIklkc2QpFkjGy5lLMb979j5V1w/mrh+IZYEkVs48CshCSBf+GWGVwPSucJzHDFC8s88bDrvGpjRgSVYgRhdSzqBY28jQaSil3BuNwYpWaBw2Q5XFiGU72ZSAVNvOmNAUUUUBRRRQFFFFAUUUUBRVDi/F4cMqtKxGc5UVVLO7WJsqqCzGwJ0GwqXAcRimjSSNwyyC6nztvodbjyoLVFVcXxGKJc0kiquZVuT/M5CqPeSQBU7TKN2HluKDuiq+FxiSFwhuY2KN6MACR8iKsUBRRRQFFFFB864TgcVjcXi8bDiBAhb6PGGhEmaOIm7DMwsGct77CkBw00OEl4e4ab924qCY2TWXCmQPcJrfLZgVF9hX2Sig+e8w8wYTGR4n6MgnKYObNiVHhjDLpHcjVmtfKNsutV+F46PBYuOfFnpxT4DDpFKwOQNGCXQm3hJzKbd7elbPinGRE2RFzue3Ye/wBaQ4ri2JFyzhcu4sPK+1VW7VrOLa8bWjWSwhDQnErC/wBHh4s00iZDmEZSwkyWvYMyva2m/anuOx0OPx8UuFBxEMGFxCzvGNHEoTJCrGwLHKxtfS9Mzj8VcWcm4vbT9KbcJ4+HISQZGOx7H9KV7VtOJtxtEawHL/EssuBiw2JOMjzqpw08IM+FUIQW6gAyFB4fENdr1zEkQwgaZp4MnEcUUxMQB6DGSQBpAQfAwJXbuNq+uWr2rVLE/s84jLLLiwzx4mNenkxiRdPqmzXVtSHKADxDTxVtqAKKAooooCiiigKKKKAooooEnMPCZZZMPPAyCXDsxAkByMHXKwOXUHQEH09aQ4rkzES4nDzyzo7II85ClMpjkLnpAbBr2IJG2t9q2OIxDKyARs4Y2LLlsnq1yDb3XrL8X4hi1OL6YGRZogHLkMoPRzBVyEEanuNzQJ1/ZoVgRFMJZY4g11OWR4sR1bt3sVuvnqa74x+zp5IGiRoAZJMQ8jFDcmZmMZDb+AMRbvfcW1vrzfN9ZdY1sbC+pQ9XIBIOpuRrdimo71EOaZpBDdo4/HFdQGzyAyMGMfiPhAXUeLc67XDQ8E4KYlmV2zdWTPdSRbwIu++6k/Gr/wC7k83/AMbfrWRwPOMslwWgQExnqsD00EiStZgJN7xgC7KfFqAdD1/aLFRpJLZJFYyZVs4IyojA3J9jU6WBt3oNZ+7k83/xt+tH7uTzf/G361V5c4i88bM+S4cqGQjKwFtdGYDe2jHamtBU/dyeb/42/Wj93J5v/jb9at0UFT6AB7Lup88xP3NcVS4rjZoIixyydgR4WufMG4PzFOKQc4fw0/q/I1zecrMu+cbaIJuHypmGdgGY38ejX9CdG+Fd81svSZRfMwNgouTp5d6iwWHJGcWYqLZTrod7ete4qCMwOdwguFG4I1sR2sRXnxLdMfO6t8IIcEG+g2O4v6bj41V4pELnQArtrrb3V1gI1SKMrpdcxHe510HvrvFl1Vi2gbYW1t76iZTHnT7l3HGWLxasmh9fI01rNcmDSX/l/wDKtBiZwgBIJubADcmvQ5ztYYesRF5iEtFVkxRJA6bi/c5bf91YPC87Yn6YY3ydISzgjpOtooM13SUvlkcEKCgF/F6V2rfRaKw4/aTD0et0JrZlBuPCA0ZcMW2AsLeh+dW8TzvGGkURvlVjGJbqUMn0frqAA1yMvfag1tFY/D88AxsxhY9PpKz3RQ0ksaOFUFidnvbX41XwP7QOo7EQN02jwzRagOz4lpAFa5sB4N/Q+lBuKKxx59Qh8mGmfpRvJKAUunTkaN19rxEMh2vetBwTi6YlGeO5QOUVtLPl3ZfS9x8KBjRRRQFJ5OOr9IMARmZSoaxW4zC4bKTmKjuwFt/I0ynwqOUZhcobrqdD8N6VY/gAllV2lbKHVwhVSQyWNke2ZVNhcD12vQd4Lj+GlVDnVTIgfK1tAVzWY7Xy62vsL103MOEChzKlrkAm99AGOlrgWIN/LXalMXIkAGQu5QrZgQtyRF08wa3h8PYd/lXrcqMCoSa1xIJGCJmIZEQAC1tlvc9/TSga/vzDBsjOiktYC4N/EBfTQAsQLnuR51IeO4XxfWr4DYjW9ySugt4tQRpfUWqhHynEufK7gMoW2mgDhx29AKgj5MjUMA58kuinKM+exuLtrbW42HfWgdYbisDsI0kUsRcAbWtffa9iDbe1XqQ8P5aEUkcgmkbIoBvbM9ly+NgPEO9j370+oCiiigKR82svRAJ1zCw87b/jTys9zhCSsbdlJB+Nv0rjp6ys5e8EOFx7ILDyqHF4gybgetu/vqGisOPQT4PEmP2akxmPaQAHYW+feqlFEZHlrOT1HTc31Lajy00/OmcvimQdkUsfefCv3Z/lSfk6I2kbsbD5X/WnGC1aV/Nso9yC345q28vSGDt7yuUrxnDsIiZ5I4wkbNNmI0V2vmf3nMb+d6aUtxfDnaGZOp1DJewmClBf+WyBfD8z61YrKsLw7hjqI1iQDMRkZWVg2TYhgGAyaW2IqzhOVcIkssuRWeQ38QHgHTWLKoGy5V/zGqMXLDv/ABgpTMSsTO0gW8TJ7bi5uWvY7W0qpNyjO0ZjLJmK2M12zteIJkOns3F737DS9A/ThWCdXjCRkK6lgOzqihb22ITKPdavP7M4K2XoRgZFS1tkQlkHoFNyPLtSjEcmgvLlWIRt1Cq22LwpGtxa3hKE3+1UJ5RmLSFnz5lbxFyC2ZVGU2TMAMu5YjbTeg0P7lgVCsAWFmj6auqqSFuTYA6HUk6+dScH4fDg8PHAhtHClhmIvZRqx/Ems/g+WZ1kge8d4zqdNFDs1suQAtZrZkya7giwq1xPl15ZZG8BDm+c3zqvTydK1rZSdd+50oNDg8SsiLIlyri4JBFwdjYgGpqrcNw3Sijj08CKum2gA0qzQQTtIGTIqlSfGSxBA+yLG/3VmsXhx9ImM0EsrtIhgZA1lSyiwcaR2YMTci4PetPNiUUqrOqlzZQSAWPkoO/wqgvGFH0ppLKmGaxbe46auTb/AJrWoEEc+PZwuaZczATHpqBGeqABCSlmUpmuTmtZTcE1xhUxKYkzyCZ8qxxk5L3TqYgMQqre+kROXzBtTmTmmFWVGWRXLZchABGinzsbhwQASTrpoatcP43FMZctwIScxNraFge9xbKdDY2se9BkpsbxBozmSZmeBrp0xYNkY+LwWY5rCwYH7JGtX3xGOLlVMwuxEl4xkjXrIEMTFbNdCxOrbXNtquyc0hmgSKNs0zp7YtaN1dhJvqCI2HmDuK0lAv4GZemRKWLK7qGYAMyhyFJsADdbagC9MKKKAooooCosTArqVYXBqWig+c4qLI7L/dJHyNRU45pw4Wa4/nF/jtSesFoycelSdrEip8DB1JET+8bfDvUFNOWh/tC+4/hSsbMQWnKzLWRRJh4jb2UBJvubamu8BEVjQHe3i/qOp+8mo+JahU/vsB8B4j9wq5W+Ph5szopRzRjHigDoyqepGLt7NmkUHN6WOtN6q8TxMccTyS+woudL/ADuSdAKDLvzZPaQiOMiIKCQTZi80kQZTewQZMxJPx714/OMg6YyR3LKri/ZpukCpDWGxNvEdLab08i4pGFbrRnDhQo+sy5WDXsFKkqdj4dx5a1YXEYYgENEQNAQVsLrnsD28Pi92tBmOGcexWa7mORbwq4FxYyTSxnL5EWW9/LtW2pE/MmBUr9bFlctdwVygqA/iPY2a4+dXG43h1YK8saMWyqC63bUDTXzIHxFAxoqphuJQyOyJKjOvtKrAkWNjce/T31boCiiig4eJSQSASNiRt7vKl0/AIXeRmznq/xEztkbw5dVvbYD5U0rJY7hWKLuQGJMhYv1ioeLMp6QXscoIvpbz1NAzm5Xw7qVfO2Y3YmRiX0UWfXUWUD0+Jq1heDQxvJIAS0gysWYnw3Jyi/a7GkEPA8TfOSwKmMxL1ScgE7s6ns31ZUa38qgwvBsWqlXVpEDA5esRI/gcXLA2sCVNwFJ3I0FA+wHAsMpDICxjIAJdmK9MMqpqdAodtPWnFYw8Gxma5JN/wCGRKbRNnuWN7Z7rYbfy7a0YnheNfQ5gqLlFpAc56xa9joRlsLEg7jSg2dFYz9x40pmDhJ9ACJHKqv0croGJv8AWWOtz3vVd+B47pjLmzBiVRn8I8CC7WbNYkE3DXGpsb0G7orP8AwOIjnnaS5je5BZrtfOxAFjbKAe6gjQa2rQUBRVbGY6OIXdgPTufhWc4jzIzaRDKPM+18PKuLdK18rKc7W8Iua5g0wA/lWx99yaS16SSfMmi1Y7Ts63Vr/GMeVc4RiRHMjHYHX3HSqde2qInJ1MxsY3oYPMLG4jS/pdzYfcp+dXa+ecF4tJEWZTdWY+E7WGmnltWt4fx6KTQnI3kdvga2V61lhvxtU2pbieCxPFLF4gJSSTmJIbcFcxNrEAgbabUyFFWKiN+DTsVd8TmkRgU+rAjWyupuma5LBzc5uwtbuvbk20ZjWVjHa5QgAs/SaP2x7IN72C6EeWlayigyfD+XZnMsmIezuGUABfZaFI7m2l/CTVn+yaeP6xvEmTYaeNGv8A5K0dFBm+X+ETRTlnsI0jaOMaE2aTPuNToBqbe7udJRRQFFFFBBPilRkU5rubCysR8SoIX3m1I5cfK0uIPXSBMO6IFZQQ4KoxLE6i+bKuW2o77Vo6qzcOhdw7RozrazFQSLba+lAiPNTXQCG5mP1Xj3HUEZL6eAgsDbXv3FcR82tazRBWYKUGcnNmeRCLKhYkGMmwB08ta0EfDYVYsI0DMQSQouSDcH33N68k4ZAws0SEeqjsSR95J+JoOOCcRGIgimAKiRQ1juL9qvVHBCqKFRQqjYAWA9wqSgKKKKClxTisUC3ka3kO5rKY7myR/YBjX/Mf9elJuNYszYhidVXb8vuqKI5jf5Vmt0mfDZTlEeXc+ONyTqfU17h8YjC5OX39/dS/Fx3bKPjU4w4sPOqsW7JkTp4PFpuK74fISQTsSP8A4aTYg9NSVJvY/wCjUuDxHjZQbCw3Phv7/Ou4pnzDqto8S0PGNDoAo02+JpN9KIDlhsCV9fIfGveKY9GZPGzeell8tB3qFoy/hA2Yb+mv5CotXU/6xGLkOHyKFvsAK7yjzqKAkg5tx99QynOcg2Htn/xHqe/kPfVWShfwPGp01iIKdsxNj7hbatLwvjzS+Eqiv5FjY+7T7qyYFeg1ZTpNVd+VbPoKtLfVUt/Uf0rBcZxOOE2LEZPSGLwovd84UmHOIwBbLYm/xrbcCxhlhUnVhofeKvhhWyJ2NYZjJx82g5zxxGILxqmRlUfVsTEWmZLP4rEZQDmuLb2IIqrPzLxSbCzuCsBiwsUhKwuWMjtIHC3bSwQG1ida22D5qgdJHa6KjhRoWLhjaN1CAkh7G2nauf7X4XqBMzZSrHP05MoKuqEHw7Atq2w86lB5hnuim4a4BzAWBuNwO1/KpKUYrmKBDGAS5kbKAqsSPEVu2nhGYEa+R8qr4Lm/CvEkmZlzBDk6chbxozCwC3YWRvELjwmgf0UmTmfDMAVe663JVwbZM4IBW7AjYjQ9r0wwGPjmUtGbgEqbgqQRuCGAINBOXG1xevVYHUaivnnPfBcZJjBLhlbWFICwOgWaR1lO+6qVaqfBY+J4eKCBY5guXCBbBSEC4h/pIcnUExlPP0oPqFFfNMHPxbJMJBiSokju4WMSZMz9QQpa1wMmoLC3s61eTFcSEkaZMQVc4UhmWLwqHf6QJCugYjLcD4d6DeA32r2vlvCU4pF9CiWPEIkcaCQWQobrLmvpcMGyd+4tpettyzBilwcPWkZ52VWkMoFwxUXWyAAWNA8qpxabJDI3kpoyz+cfyb9aT82dcYWW7R7AaBu5HrUW8S6r7QwUetydCxq0ZABp8BS9xICuqa37H9aGnNrm1+1qxt6wJAu+rHf9BVnDQl21NlHbvSqCXxevn+nlTrAkBSRrephCrjVHjsDoALn3iquIIIaRux0F/KpsdP4dATna3wH/ALNRSYR/ApGgbt399dw6jIR43GuyI+TTa3er7Y0rKgtoQLfIV0+HZomBGxBW+3z86r9cNDmy/WRaW7t7qTBFv5fKzxJ3V1y/z+ewHdvhVlYgug7fMnuT61XeFnjDX8Te0fLyA9BVoHQedtaqul5RRRXCWm5Nl/ir7j+IP5U5l4bHaXKOm0ws7rYNsQDfzF9Kz/J5+sf+n8xWgdZT1Q2TKR4Mt82xvmvp5bVs4+jB395LYOVMKjxvEvTCBBlSwVhGcyZtNba2P2jUh5ahKlbvYxvHuPZeTqHtvekEGD4ikK9MuJFVURGK5Aowg1t59UWufwrueDHNnMDYlVWJzGJTHdpCUAv3NhnsGNr+lqtVGuF5bGaZ2OV5JhIMhvYJey+IWsbuxFt3PvqeHlqFWjYF7xrGg1G0SSot9PKVr/Cs3jjxERDp9csOoYzoDcGPKrgm5/nsXNvMHSp5/wB4ZpwvWyGQEsbXCdRvDGAbnw5dVOw2zUDbEcqQlQM8i2RUBBF/DGUHbU2PxphwfhK4dGVWJzMXJIUam17BQABptaszDh8az4frddirxMCMgjyjNmMgB9u9vut/NW3oIPpcfU6edepbNkuM1vO29qzh5paJ5DiMscaByFyOGKofCUf+HLmGtgQRfXvWpyi97C/nWcGA4aTurdVJHCGRiuTTqOiFsq7i5UDegIubY21VTZUkZ1umnTMYJz58hFpAdCfutVheZoshdkkS2W6sozDMhcXF/IV6eW8HKi3VmB8QbqyZjmKNctnzG5RDqewofgeDaSzAtJlBsZZCStmQMwLeI2ZhmOutBWj5yhLohSRSwU2OUsM4LIMqsWJIF9AbXF7Uz4HxdMTGXRSoBtYlSdgf5WNt9jqDXjcCw5YPk1AC6MwBCghcyg2YgEgEgmpeG8LigDCJSMxBYlmYmwAFyxJ0AAoLtJOcz/skn/L/ANwp3SXm8XwrjzsK5v6y6p7Q+dTx3C62Ou/lVaeEZARvqT5WFdIS1ie+gHoP/ddul8y+lvxJ/KsjcXwG16dcMHgNvfak6x084UDY/L/XcV3CNxVxU1livoLm/wA6YRnNdh20Hl61SxyZly21BOnpXGGxRjFjf39jXUFvB3hkJjcH3m+wHmKVy4aSN0lI8LaWt2Pc+TH/AF3rQ8PxiZAWBBPprb9Ko8a4ixQAKbKb3OvelsRSZ8YUwZ+nINRZ7fjVzBH6tb6moIoXMTEm4Jufj5f671JwqPLCBvqfxqq/hanoooqtJ9yh/Ff+n8xT/juNMOHmlUAmONmAOxKgms/yifrW9V/MVqcXhkkRo3GZHBVh5g6EaVs4+rD392exXOUUd1eORZFL5o7pcKgRmN81m0kSygkm58q6xHOESuyZHYi+XKUJchkW1s3h1kW2a3emOL4BhpGLPHdiSSQzAm4VSCVIupCLddjYaVwOWsLnz9LxXLe09gWYO1hmst2UE2GpFWqUMHHm6M0skLKYpCgQFSzaqB3y3u1t6pcT5wEYkUQt1URmCF01K5MynKxy+3ud7Gnv7sitIMukjh2F2sWFtd9PZG1qqTctYV2dmjuXzZvG9vrPbsM1lvYXtbUA0HPDuY4ppmhUMCM4DaEExsFcaElbE6XtextTmqOD4RDE5kRSGa9/ExGpubAkgEkXJA171eoK/RfqZuoclrdPKLX882/wrI4vlSdutlZBeULHqdMM+bqjbRj1ZLD7Ka1tqKDEz8vYzqzsrAhs9rtYMjMpVSAL+FQQLm3wJqPhvLOMSWORmUrHcdPNoymYsoNlFsim4A0vp5Gt1RQYJeVMUsaKrCwSHqrnv1HRZhITnBGpaM3O+X0FS/2bxYPtZrw5GcynMTkAsrBbg3HcFe9rk1uKKBXy3hJIoAkoUMGawH90nS/YH0GnlS7nya2HAG7Nb7j+taWshz89zAvqT+FcdPWVnKNvDKRxeIDsorjCLd7+ZPyqwW0Y+Zq1y7hBJKoPfT4WJNZfLbPwRtEAT5XtV7DylSbX1+VT/RQSwtr3HmO/xqqImBy/C/4UiyJhMxJ3+7tUDwksPX5GpArd96ucMGU3Iup39PUUHWJzR2sbW0A9KswxlluTqd/WoeITAi2u9GCxYygZXJ9Bb7zauvK2vrr3MQpW2hqLDYfppa9yfzqOczdlAHmWufkB+dexQvl1kAPov63quzq8RmwlKkW9a8q3xXhpRIDnk8Sa6jzv2HrS36N9uT/F/wCqTGTiqs7Gn/Kr2nHqprW43FpEjSSMERBdmY2AA7msFwSG08f1kmpt7XmPdWo4/wACM+GlhErBmylWfxAMjBluNLrcC48q08PVk/I9lnhXHsPiA5ikvksGDKyFb7XVwCAbaG2tXnnUXJYCwubkbDv7qwuN5V4hMJzLLD9c8Z6JZnRQnUzFGdPCTmWwy2GXfW4rYTkHEh4c0sTKsAilLXYtaJk0DLddSDcMNtjvVyhu/wB6Q9NZc4KOFKsNbhrZSLa2NxVoODcAjTevn/DOQ5UQ5jCHEeFjTLmsvQYmUgkC2cZdh21p3ypy/LhpJWkEJzZvrVzdWS8jMDLfw3ANtL+8DSg09FFFBicfzBiY+ITwJlcH6KqK+ioZfpJdtBc/w109O1Jo/wBoGK1lZI8rQwMsQvdWlmeN3vpmVbAnbttevppjF72F/O3ltWcw3McDorth3RHRjGzrHldV1Kghzl87Na9Amw3PkzS4ZDEiidV1zZvEzOo0U3VfCCDYjU6i1LuBc6YtkhZjHJJJFBcXtGHmxLRkkBbhlG49PjW8k4nhFJJkiBi0JJHh1y/DXTTvVRuYcCsix54wWDHMMuUFGS4J7NeQH50Gck/aDIr4ZDGhaSRY5AC2mbEGDMpNhbS9tT523rQcoY+aTA4eR7yyMDmJIB0Zh6DtTB8bhQzAtFmjve9rrqL/AHkfEireDnjdQ0ZUrrYrtodfvoIvpEv/AAT/AI1rD85Y12nUdP2Bb2l7/wD2t9iZgiMx2UXr5g8+ecFtcx19db/rVPWf8L+FfmbFz4litgn+YVqeR1kLO/Svb7S9z+gNJsXhlDXW1m09L1teS4csLD7VvkBVfOPsu6z9GUnLZ2vGRZiB4l8zRAuckWsV3Hp2IPcVPO13kHmxP3miXDWAZbBl2JO47qfQ1Rvytz4BTS9ttgaEFx4d/IiuDjkIuPK1u4PcH1qvNibjw3v6edN/6tpEYvPEX3UAd6hxDZTpYVRn4lKR7JFvSuGhlbVmt6d6LIiIhbLFjvv8qly2Fqpx4cgG9yKtobb/ADpM6qtLV80Yb6hCP92QPgRb9KyVb/iyBoZB9kn5a1gKu7Rlmb8edriTDy5XVv7pB+Rrf4vFZEzqjybWWMAsb+VyB99fPK2vLOKzwgHdNPh2qeFvnHP5FfiJL+O8RnjxUDISYlhkeaK1ywDwi475kDE2G+opRhecJVSAWEpaNcxI1LmBpL3uL3sNFUjXcbVr8TxKOOXI/h+qaTMbZcqEZxfe4upI8jVaDjOFIDMyRtkDlXyhkXKGs3kQCCRfStTIRY7nNlUugjZFy5mBzaGJZDYXBaxNjluR5Gj+2UmeUGIKql1Um1wVlVFuA2Y5s19QoGmut6d/vnBkEI0bka5RlvoQDvYXGYfP1riDmHCPmJZVU2F2sMxzSLa3tH+Ex1H50E/LXFGxEAkZQpzOpA+w5W+hI1tfc++mtUIuLYbMiLLHme2VQRrcZhb3gX91X6CumDQSNKL52Fj4mtYfZvlHvAvWeTlAmFYZJyyRoyxgIBbMLZmNzmIBIGw1Namigy45PBm6rTMxzX1F/wDfJLY3JGhQDQAW7VYk5WQgjOdUxCbD/wDS6uT8Mtq0FFBlDyWoeRklKlyxB8Vx1HDsCc2xIt4cpsd9qdcB4WMNF0w2bxM17f32LEbna/c0xooEHOmLyQZRvI1vhuaw2GADp5AG/wAq03Pkt3hXyBPzIH5Vl8QTsNyLH3XrL0n7NvKPolwLFw3cE3W/nqbe4VveAIY8KGbcguflesRwmAyTRRLot/EfQCt7x5suHe2mgH3gV1z8TZx18xVhlBJJ/wBd6gmke4UEm9XcPuas9PxC/rWRr3C0YRY7tbNp9Z+o9R38x7qsYJLDTvsaslb7G1qrxgRHKTdDt9k/3fd5fLyojUcy+K5Oa3lVkZHsNj29a9DjsLfCuZFJtbQ9tKhL0C1w2lV51sbGrTFreIqbbi1UDiA2XzFSPoOGPVgH20t8SLVgWUgkHcaGtryy98OvoSPvpDzPhMkuYbSa/Hv/AK9a1dY2sWZeM5eak9NeX0V2aJ7lJBqAxGq6jVSD50qq5weTLPGftAfPSqaTlold0jazDV8a4KmIWNSxUIw2/mTZkN/5WGhpfxXlQT9RWlIjdmfKFFw7pkJv3FidK0lFb3nEGN5YWRic5F5GfQD+YRi3/THzrjCcrKkyymQnKwYDKNgcQQP+udfsitFRQZDB8uTRTQqhHQidZCxtdisJj2tcHbTbTftWvoooCiiigKKKKAooooMPzLJmxDfZsPupZYWI86u8Z/jy/wBRqlWC0/aXpUj6w0fJ2DHjktt4V/E/lTLmc/7O3vH40cr/AP8AOPefxrnmr+Af6hWmIzn+mSZ3r+2OhNmB9LUwIuKXJuvvFMm/Osctkqsz23F/xqNZOwSx73qxNt8f0rw+38Kh1EoIpHPuqQg7ljbau8L7BqLF+wvx/GiN+UmJIVCFN796qGILYDcb1IPzFcybmkJ8NfymfqD6MfyrvmbC54Se6a/DvUPKH8Jv6z+Aptj/AOFJ/SfwNbqxvPGC0503+3zuukexB8jf5VzQaxtz6UjXAPnXtQ4P+Gn9I/AVNXow8uRRRRQFFFFB/9k=">
            <a:hlinkClick r:id="rId2"/>
          </p:cNvPr>
          <p:cNvSpPr>
            <a:spLocks noChangeAspect="1" noChangeArrowheads="1"/>
          </p:cNvSpPr>
          <p:nvPr/>
        </p:nvSpPr>
        <p:spPr bwMode="auto">
          <a:xfrm>
            <a:off x="425450" y="-846138"/>
            <a:ext cx="2619375" cy="2400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8" descr="data:image/jpeg;base64,/9j/4AAQSkZJRgABAQAAAQABAAD/2wCEAAkGBxITEhMUExQWFRUUGR0aGBcYGRsgGRsbGhgYHBwcGh0cHSggGx0lHxgaIjEhJSorLi4uGyAzODMsNygtLiwBCgoKDg0OGxAQGywkHyUsLCwsLCwsNCw0LC8vLSwsLCwsLCwsLCwsLCwsLCwsLCwsLCwsLCwsLCwsLCwsLCwsLP/AABEIAMkA3AMBIgACEQEDEQH/xAAbAAACAwEBAQAAAAAAAAAAAAAABQMEBgIBB//EAEMQAAIBAgQEAwQHBQUJAQEAAAECAwARBBIhMQUGE0EiUWEycYGRFCNiobHB0QcVM0JyFlKSovAkQ1OCo7LC4fFENP/EABkBAQADAQEAAAAAAAAAAAAAAAABAwQCBf/EACMRAQADAQACAgICAwAAAAAAAAABAhEDMTIhIgSBEmFBQlH/2gAMAwEAAhEDEQA/APuNFFFAUUUUBRRRQFFFFAUUUUEWLfKjm9rKTe17WB1sNT7qxPCuZWiV3lk6qokbyMJFkQIxZWkVlUFexyMBYDTvVn9oHMmJwxijwaK8xSSd1b/gwgZgLbMxYAH0NNpp8HJhOuxRMM6rKzXCqRo3jtuPMd9qBUOZcWf91ChzZCrM1w30fra2HYeG3nr2sa2N5xmMMrRiJTlbKMxZ0IgWXO42y62+Rvramo5qws0WIMEyLJFGZD1EYZRY2kKkAsmm4rxuMYLCpG0rp1MSofwIxZxlXMwUAsE29BQVcRzdIt7LE92dFUMcwKMq5338DZrjyBXe9eSc0YhTlZIbkyqpDEC8MscZJzEXzCS4W41Fr61zyzzTBJBi8VM8KwxTvGsoACmJMuTX+bfSnHCuYMHiuosbqSgu6OpVgrfzFXAOU2320oIX4+xgw8i9MGdsmZiRGpAcknYnVLAXGp3rjlXiUuIklkc2QpFkjGy5lLMb979j5V1w/mrh+IZYEkVs48CshCSBf+GWGVwPSucJzHDFC8s88bDrvGpjRgSVYgRhdSzqBY28jQaSil3BuNwYpWaBw2Q5XFiGU72ZSAVNvOmNAUUUUBRRRQFFFFAUUUUBRVDi/F4cMqtKxGc5UVVLO7WJsqqCzGwJ0GwqXAcRimjSSNwyyC6nztvodbjyoLVFVcXxGKJc0kiquZVuT/M5CqPeSQBU7TKN2HluKDuiq+FxiSFwhuY2KN6MACR8iKsUBRRRQFFFFB864TgcVjcXi8bDiBAhb6PGGhEmaOIm7DMwsGct77CkBw00OEl4e4ab924qCY2TWXCmQPcJrfLZgVF9hX2Sig+e8w8wYTGR4n6MgnKYObNiVHhjDLpHcjVmtfKNsutV+F46PBYuOfFnpxT4DDpFKwOQNGCXQm3hJzKbd7elbPinGRE2RFzue3Ye/wBaQ4ri2JFyzhcu4sPK+1VW7VrOLa8bWjWSwhDQnErC/wBHh4s00iZDmEZSwkyWvYMyva2m/anuOx0OPx8UuFBxEMGFxCzvGNHEoTJCrGwLHKxtfS9Mzj8VcWcm4vbT9KbcJ4+HISQZGOx7H9KV7VtOJtxtEawHL/EssuBiw2JOMjzqpw08IM+FUIQW6gAyFB4fENdr1zEkQwgaZp4MnEcUUxMQB6DGSQBpAQfAwJXbuNq+uWr2rVLE/s84jLLLiwzx4mNenkxiRdPqmzXVtSHKADxDTxVtqAKKAooooCiiigKKKKAooooEnMPCZZZMPPAyCXDsxAkByMHXKwOXUHQEH09aQ4rkzES4nDzyzo7II85ClMpjkLnpAbBr2IJG2t9q2OIxDKyARs4Y2LLlsnq1yDb3XrL8X4hi1OL6YGRZogHLkMoPRzBVyEEanuNzQJ1/ZoVgRFMJZY4g11OWR4sR1bt3sVuvnqa74x+zp5IGiRoAZJMQ8jFDcmZmMZDb+AMRbvfcW1vrzfN9ZdY1sbC+pQ9XIBIOpuRrdimo71EOaZpBDdo4/HFdQGzyAyMGMfiPhAXUeLc67XDQ8E4KYlmV2zdWTPdSRbwIu++6k/Gr/wC7k83/AMbfrWRwPOMslwWgQExnqsD00EiStZgJN7xgC7KfFqAdD1/aLFRpJLZJFYyZVs4IyojA3J9jU6WBt3oNZ+7k83/xt+tH7uTzf/G361V5c4i88bM+S4cqGQjKwFtdGYDe2jHamtBU/dyeb/42/Wj93J5v/jb9at0UFT6AB7Lup88xP3NcVS4rjZoIixyydgR4WufMG4PzFOKQc4fw0/q/I1zecrMu+cbaIJuHypmGdgGY38ejX9CdG+Fd81svSZRfMwNgouTp5d6iwWHJGcWYqLZTrod7ete4qCMwOdwguFG4I1sR2sRXnxLdMfO6t8IIcEG+g2O4v6bj41V4pELnQArtrrb3V1gI1SKMrpdcxHe510HvrvFl1Vi2gbYW1t76iZTHnT7l3HGWLxasmh9fI01rNcmDSX/l/wDKtBiZwgBIJubADcmvQ5ztYYesRF5iEtFVkxRJA6bi/c5bf91YPC87Yn6YY3ydISzgjpOtooM13SUvlkcEKCgF/F6V2rfRaKw4/aTD0et0JrZlBuPCA0ZcMW2AsLeh+dW8TzvGGkURvlVjGJbqUMn0frqAA1yMvfag1tFY/D88AxsxhY9PpKz3RQ0ksaOFUFidnvbX41XwP7QOo7EQN02jwzRagOz4lpAFa5sB4N/Q+lBuKKxx59Qh8mGmfpRvJKAUunTkaN19rxEMh2vetBwTi6YlGeO5QOUVtLPl3ZfS9x8KBjRRRQFJ5OOr9IMARmZSoaxW4zC4bKTmKjuwFt/I0ynwqOUZhcobrqdD8N6VY/gAllV2lbKHVwhVSQyWNke2ZVNhcD12vQd4Lj+GlVDnVTIgfK1tAVzWY7Xy62vsL103MOEChzKlrkAm99AGOlrgWIN/LXalMXIkAGQu5QrZgQtyRF08wa3h8PYd/lXrcqMCoSa1xIJGCJmIZEQAC1tlvc9/TSga/vzDBsjOiktYC4N/EBfTQAsQLnuR51IeO4XxfWr4DYjW9ySugt4tQRpfUWqhHynEufK7gMoW2mgDhx29AKgj5MjUMA58kuinKM+exuLtrbW42HfWgdYbisDsI0kUsRcAbWtffa9iDbe1XqQ8P5aEUkcgmkbIoBvbM9ly+NgPEO9j370+oCiiigKR82svRAJ1zCw87b/jTys9zhCSsbdlJB+Nv0rjp6ys5e8EOFx7ILDyqHF4gybgetu/vqGisOPQT4PEmP2akxmPaQAHYW+feqlFEZHlrOT1HTc31Lajy00/OmcvimQdkUsfefCv3Z/lSfk6I2kbsbD5X/WnGC1aV/Nso9yC345q28vSGDt7yuUrxnDsIiZ5I4wkbNNmI0V2vmf3nMb+d6aUtxfDnaGZOp1DJewmClBf+WyBfD8z61YrKsLw7hjqI1iQDMRkZWVg2TYhgGAyaW2IqzhOVcIkssuRWeQ38QHgHTWLKoGy5V/zGqMXLDv/ABgpTMSsTO0gW8TJ7bi5uWvY7W0qpNyjO0ZjLJmK2M12zteIJkOns3F737DS9A/ThWCdXjCRkK6lgOzqihb22ITKPdavP7M4K2XoRgZFS1tkQlkHoFNyPLtSjEcmgvLlWIRt1Cq22LwpGtxa3hKE3+1UJ5RmLSFnz5lbxFyC2ZVGU2TMAMu5YjbTeg0P7lgVCsAWFmj6auqqSFuTYA6HUk6+dScH4fDg8PHAhtHClhmIvZRqx/Ems/g+WZ1kge8d4zqdNFDs1suQAtZrZkya7giwq1xPl15ZZG8BDm+c3zqvTydK1rZSdd+50oNDg8SsiLIlyri4JBFwdjYgGpqrcNw3Sijj08CKum2gA0qzQQTtIGTIqlSfGSxBA+yLG/3VmsXhx9ImM0EsrtIhgZA1lSyiwcaR2YMTci4PetPNiUUqrOqlzZQSAWPkoO/wqgvGFH0ppLKmGaxbe46auTb/AJrWoEEc+PZwuaZczATHpqBGeqABCSlmUpmuTmtZTcE1xhUxKYkzyCZ8qxxk5L3TqYgMQqre+kROXzBtTmTmmFWVGWRXLZchABGinzsbhwQASTrpoatcP43FMZctwIScxNraFge9xbKdDY2se9BkpsbxBozmSZmeBrp0xYNkY+LwWY5rCwYH7JGtX3xGOLlVMwuxEl4xkjXrIEMTFbNdCxOrbXNtquyc0hmgSKNs0zp7YtaN1dhJvqCI2HmDuK0lAv4GZemRKWLK7qGYAMyhyFJsADdbagC9MKKKAooooCosTArqVYXBqWig+c4qLI7L/dJHyNRU45pw4Wa4/nF/jtSesFoycelSdrEip8DB1JET+8bfDvUFNOWh/tC+4/hSsbMQWnKzLWRRJh4jb2UBJvubamu8BEVjQHe3i/qOp+8mo+JahU/vsB8B4j9wq5W+Ph5szopRzRjHigDoyqepGLt7NmkUHN6WOtN6q8TxMccTyS+woudL/ADuSdAKDLvzZPaQiOMiIKCQTZi80kQZTewQZMxJPx714/OMg6YyR3LKri/ZpukCpDWGxNvEdLab08i4pGFbrRnDhQo+sy5WDXsFKkqdj4dx5a1YXEYYgENEQNAQVsLrnsD28Pi92tBmOGcexWa7mORbwq4FxYyTSxnL5EWW9/LtW2pE/MmBUr9bFlctdwVygqA/iPY2a4+dXG43h1YK8saMWyqC63bUDTXzIHxFAxoqphuJQyOyJKjOvtKrAkWNjce/T31boCiiig4eJSQSASNiRt7vKl0/AIXeRmznq/xEztkbw5dVvbYD5U0rJY7hWKLuQGJMhYv1ioeLMp6QXscoIvpbz1NAzm5Xw7qVfO2Y3YmRiX0UWfXUWUD0+Jq1heDQxvJIAS0gysWYnw3Jyi/a7GkEPA8TfOSwKmMxL1ScgE7s6ns31ZUa38qgwvBsWqlXVpEDA5esRI/gcXLA2sCVNwFJ3I0FA+wHAsMpDICxjIAJdmK9MMqpqdAodtPWnFYw8Gxma5JN/wCGRKbRNnuWN7Z7rYbfy7a0YnheNfQ5gqLlFpAc56xa9joRlsLEg7jSg2dFYz9x40pmDhJ9ACJHKqv0croGJv8AWWOtz3vVd+B47pjLmzBiVRn8I8CC7WbNYkE3DXGpsb0G7orP8AwOIjnnaS5je5BZrtfOxAFjbKAe6gjQa2rQUBRVbGY6OIXdgPTufhWc4jzIzaRDKPM+18PKuLdK18rKc7W8Iua5g0wA/lWx99yaS16SSfMmi1Y7Ts63Vr/GMeVc4RiRHMjHYHX3HSqde2qInJ1MxsY3oYPMLG4jS/pdzYfcp+dXa+ecF4tJEWZTdWY+E7WGmnltWt4fx6KTQnI3kdvga2V61lhvxtU2pbieCxPFLF4gJSSTmJIbcFcxNrEAgbabUyFFWKiN+DTsVd8TmkRgU+rAjWyupuma5LBzc5uwtbuvbk20ZjWVjHa5QgAs/SaP2x7IN72C6EeWlayigyfD+XZnMsmIezuGUABfZaFI7m2l/CTVn+yaeP6xvEmTYaeNGv8A5K0dFBm+X+ETRTlnsI0jaOMaE2aTPuNToBqbe7udJRRQFFFFBBPilRkU5rubCysR8SoIX3m1I5cfK0uIPXSBMO6IFZQQ4KoxLE6i+bKuW2o77Vo6qzcOhdw7RozrazFQSLba+lAiPNTXQCG5mP1Xj3HUEZL6eAgsDbXv3FcR82tazRBWYKUGcnNmeRCLKhYkGMmwB08ta0EfDYVYsI0DMQSQouSDcH33N68k4ZAws0SEeqjsSR95J+JoOOCcRGIgimAKiRQ1juL9qvVHBCqKFRQqjYAWA9wqSgKKKKClxTisUC3ka3kO5rKY7myR/YBjX/Mf9elJuNYszYhidVXb8vuqKI5jf5Vmt0mfDZTlEeXc+ONyTqfU17h8YjC5OX39/dS/Fx3bKPjU4w4sPOqsW7JkTp4PFpuK74fISQTsSP8A4aTYg9NSVJvY/wCjUuDxHjZQbCw3Phv7/Ou4pnzDqto8S0PGNDoAo02+JpN9KIDlhsCV9fIfGveKY9GZPGzeell8tB3qFoy/hA2Yb+mv5CotXU/6xGLkOHyKFvsAK7yjzqKAkg5tx99QynOcg2Htn/xHqe/kPfVWShfwPGp01iIKdsxNj7hbatLwvjzS+Eqiv5FjY+7T7qyYFeg1ZTpNVd+VbPoKtLfVUt/Uf0rBcZxOOE2LEZPSGLwovd84UmHOIwBbLYm/xrbcCxhlhUnVhofeKvhhWyJ2NYZjJx82g5zxxGILxqmRlUfVsTEWmZLP4rEZQDmuLb2IIqrPzLxSbCzuCsBiwsUhKwuWMjtIHC3bSwQG1ida22D5qgdJHa6KjhRoWLhjaN1CAkh7G2nauf7X4XqBMzZSrHP05MoKuqEHw7Atq2w86lB5hnuim4a4BzAWBuNwO1/KpKUYrmKBDGAS5kbKAqsSPEVu2nhGYEa+R8qr4Lm/CvEkmZlzBDk6chbxozCwC3YWRvELjwmgf0UmTmfDMAVe663JVwbZM4IBW7AjYjQ9r0wwGPjmUtGbgEqbgqQRuCGAINBOXG1xevVYHUaivnnPfBcZJjBLhlbWFICwOgWaR1lO+6qVaqfBY+J4eKCBY5guXCBbBSEC4h/pIcnUExlPP0oPqFFfNMHPxbJMJBiSokju4WMSZMz9QQpa1wMmoLC3s61eTFcSEkaZMQVc4UhmWLwqHf6QJCugYjLcD4d6DeA32r2vlvCU4pF9CiWPEIkcaCQWQobrLmvpcMGyd+4tpettyzBilwcPWkZ52VWkMoFwxUXWyAAWNA8qpxabJDI3kpoyz+cfyb9aT82dcYWW7R7AaBu5HrUW8S6r7QwUetydCxq0ZABp8BS9xICuqa37H9aGnNrm1+1qxt6wJAu+rHf9BVnDQl21NlHbvSqCXxevn+nlTrAkBSRrephCrjVHjsDoALn3iquIIIaRux0F/KpsdP4dATna3wH/ALNRSYR/ApGgbt399dw6jIR43GuyI+TTa3er7Y0rKgtoQLfIV0+HZomBGxBW+3z86r9cNDmy/WRaW7t7qTBFv5fKzxJ3V1y/z+ewHdvhVlYgug7fMnuT61XeFnjDX8Te0fLyA9BVoHQedtaqul5RRRXCWm5Nl/ir7j+IP5U5l4bHaXKOm0ws7rYNsQDfzF9Kz/J5+sf+n8xWgdZT1Q2TKR4Mt82xvmvp5bVs4+jB395LYOVMKjxvEvTCBBlSwVhGcyZtNba2P2jUh5ahKlbvYxvHuPZeTqHtvekEGD4ikK9MuJFVURGK5Aowg1t59UWufwrueDHNnMDYlVWJzGJTHdpCUAv3NhnsGNr+lqtVGuF5bGaZ2OV5JhIMhvYJey+IWsbuxFt3PvqeHlqFWjYF7xrGg1G0SSot9PKVr/Cs3jjxERDp9csOoYzoDcGPKrgm5/nsXNvMHSp5/wB4ZpwvWyGQEsbXCdRvDGAbnw5dVOw2zUDbEcqQlQM8i2RUBBF/DGUHbU2PxphwfhK4dGVWJzMXJIUam17BQABptaszDh8az4frddirxMCMgjyjNmMgB9u9vut/NW3oIPpcfU6edepbNkuM1vO29qzh5paJ5DiMscaByFyOGKofCUf+HLmGtgQRfXvWpyi97C/nWcGA4aTurdVJHCGRiuTTqOiFsq7i5UDegIubY21VTZUkZ1umnTMYJz58hFpAdCfutVheZoshdkkS2W6sozDMhcXF/IV6eW8HKi3VmB8QbqyZjmKNctnzG5RDqewofgeDaSzAtJlBsZZCStmQMwLeI2ZhmOutBWj5yhLohSRSwU2OUsM4LIMqsWJIF9AbXF7Uz4HxdMTGXRSoBtYlSdgf5WNt9jqDXjcCw5YPk1AC6MwBCghcyg2YgEgEgmpeG8LigDCJSMxBYlmYmwAFyxJ0AAoLtJOcz/skn/L/ANwp3SXm8XwrjzsK5v6y6p7Q+dTx3C62Ou/lVaeEZARvqT5WFdIS1ie+gHoP/ddul8y+lvxJ/KsjcXwG16dcMHgNvfak6x084UDY/L/XcV3CNxVxU1livoLm/wA6YRnNdh20Hl61SxyZly21BOnpXGGxRjFjf39jXUFvB3hkJjcH3m+wHmKVy4aSN0lI8LaWt2Pc+TH/AF3rQ8PxiZAWBBPprb9Ko8a4ixQAKbKb3OvelsRSZ8YUwZ+nINRZ7fjVzBH6tb6moIoXMTEm4Jufj5f671JwqPLCBvqfxqq/hanoooqtJ9yh/Ff+n8xT/juNMOHmlUAmONmAOxKgms/yifrW9V/MVqcXhkkRo3GZHBVh5g6EaVs4+rD392exXOUUd1eORZFL5o7pcKgRmN81m0kSygkm58q6xHOESuyZHYi+XKUJchkW1s3h1kW2a3emOL4BhpGLPHdiSSQzAm4VSCVIupCLddjYaVwOWsLnz9LxXLe09gWYO1hmst2UE2GpFWqUMHHm6M0skLKYpCgQFSzaqB3y3u1t6pcT5wEYkUQt1URmCF01K5MynKxy+3ud7Gnv7sitIMukjh2F2sWFtd9PZG1qqTctYV2dmjuXzZvG9vrPbsM1lvYXtbUA0HPDuY4ppmhUMCM4DaEExsFcaElbE6XtextTmqOD4RDE5kRSGa9/ExGpubAkgEkXJA171eoK/RfqZuoclrdPKLX882/wrI4vlSdutlZBeULHqdMM+bqjbRj1ZLD7Ka1tqKDEz8vYzqzsrAhs9rtYMjMpVSAL+FQQLm3wJqPhvLOMSWORmUrHcdPNoymYsoNlFsim4A0vp5Gt1RQYJeVMUsaKrCwSHqrnv1HRZhITnBGpaM3O+X0FS/2bxYPtZrw5GcynMTkAsrBbg3HcFe9rk1uKKBXy3hJIoAkoUMGawH90nS/YH0GnlS7nya2HAG7Nb7j+taWshz89zAvqT+FcdPWVnKNvDKRxeIDsorjCLd7+ZPyqwW0Y+Zq1y7hBJKoPfT4WJNZfLbPwRtEAT5XtV7DylSbX1+VT/RQSwtr3HmO/xqqImBy/C/4UiyJhMxJ3+7tUDwksPX5GpArd96ucMGU3Iup39PUUHWJzR2sbW0A9KswxlluTqd/WoeITAi2u9GCxYygZXJ9Bb7zauvK2vrr3MQpW2hqLDYfppa9yfzqOczdlAHmWufkB+dexQvl1kAPov63quzq8RmwlKkW9a8q3xXhpRIDnk8Sa6jzv2HrS36N9uT/F/wCqTGTiqs7Gn/Kr2nHqprW43FpEjSSMERBdmY2AA7msFwSG08f1kmpt7XmPdWo4/wACM+GlhErBmylWfxAMjBluNLrcC48q08PVk/I9lnhXHsPiA5ikvksGDKyFb7XVwCAbaG2tXnnUXJYCwubkbDv7qwuN5V4hMJzLLD9c8Z6JZnRQnUzFGdPCTmWwy2GXfW4rYTkHEh4c0sTKsAilLXYtaJk0DLddSDcMNtjvVyhu/wB6Q9NZc4KOFKsNbhrZSLa2NxVoODcAjTevn/DOQ5UQ5jCHEeFjTLmsvQYmUgkC2cZdh21p3ypy/LhpJWkEJzZvrVzdWS8jMDLfw3ANtL+8DSg09FFFBicfzBiY+ITwJlcH6KqK+ioZfpJdtBc/w109O1Jo/wBoGK1lZI8rQwMsQvdWlmeN3vpmVbAnbttevppjF72F/O3ltWcw3McDorth3RHRjGzrHldV1Kghzl87Na9Amw3PkzS4ZDEiidV1zZvEzOo0U3VfCCDYjU6i1LuBc6YtkhZjHJJJFBcXtGHmxLRkkBbhlG49PjW8k4nhFJJkiBi0JJHh1y/DXTTvVRuYcCsix54wWDHMMuUFGS4J7NeQH50Gck/aDIr4ZDGhaSRY5AC2mbEGDMpNhbS9tT523rQcoY+aTA4eR7yyMDmJIB0Zh6DtTB8bhQzAtFmjve9rrqL/AHkfEireDnjdQ0ZUrrYrtodfvoIvpEv/AAT/AI1rD85Y12nUdP2Bb2l7/wD2t9iZgiMx2UXr5g8+ecFtcx19db/rVPWf8L+FfmbFz4litgn+YVqeR1kLO/Svb7S9z+gNJsXhlDXW1m09L1teS4csLD7VvkBVfOPsu6z9GUnLZ2vGRZiB4l8zRAuckWsV3Hp2IPcVPO13kHmxP3miXDWAZbBl2JO47qfQ1Rvytz4BTS9ttgaEFx4d/IiuDjkIuPK1u4PcH1qvNibjw3v6edN/6tpEYvPEX3UAd6hxDZTpYVRn4lKR7JFvSuGhlbVmt6d6LIiIhbLFjvv8qly2Fqpx4cgG9yKtobb/ADpM6qtLV80Yb6hCP92QPgRb9KyVb/iyBoZB9kn5a1gKu7Rlmb8edriTDy5XVv7pB+Rrf4vFZEzqjybWWMAsb+VyB99fPK2vLOKzwgHdNPh2qeFvnHP5FfiJL+O8RnjxUDISYlhkeaK1ywDwi475kDE2G+opRhecJVSAWEpaNcxI1LmBpL3uL3sNFUjXcbVr8TxKOOXI/h+qaTMbZcqEZxfe4upI8jVaDjOFIDMyRtkDlXyhkXKGs3kQCCRfStTIRY7nNlUugjZFy5mBzaGJZDYXBaxNjluR5Gj+2UmeUGIKql1Um1wVlVFuA2Y5s19QoGmut6d/vnBkEI0bka5RlvoQDvYXGYfP1riDmHCPmJZVU2F2sMxzSLa3tH+Ex1H50E/LXFGxEAkZQpzOpA+w5W+hI1tfc++mtUIuLYbMiLLHme2VQRrcZhb3gX91X6CumDQSNKL52Fj4mtYfZvlHvAvWeTlAmFYZJyyRoyxgIBbMLZmNzmIBIGw1Namigy45PBm6rTMxzX1F/wDfJLY3JGhQDQAW7VYk5WQgjOdUxCbD/wDS6uT8Mtq0FFBlDyWoeRklKlyxB8Vx1HDsCc2xIt4cpsd9qdcB4WMNF0w2bxM17f32LEbna/c0xooEHOmLyQZRvI1vhuaw2GADp5AG/wAq03Pkt3hXyBPzIH5Vl8QTsNyLH3XrL0n7NvKPolwLFw3cE3W/nqbe4VveAIY8KGbcguflesRwmAyTRRLot/EfQCt7x5suHe2mgH3gV1z8TZx18xVhlBJJ/wBd6gmke4UEm9XcPuas9PxC/rWRr3C0YRY7tbNp9Z+o9R38x7qsYJLDTvsaslb7G1qrxgRHKTdDt9k/3fd5fLyojUcy+K5Oa3lVkZHsNj29a9DjsLfCuZFJtbQ9tKhL0C1w2lV51sbGrTFreIqbbi1UDiA2XzFSPoOGPVgH20t8SLVgWUgkHcaGtryy98OvoSPvpDzPhMkuYbSa/Hv/AK9a1dY2sWZeM5eak9NeX0V2aJ7lJBqAxGq6jVSD50qq5weTLPGftAfPSqaTlold0jazDV8a4KmIWNSxUIw2/mTZkN/5WGhpfxXlQT9RWlIjdmfKFFw7pkJv3FidK0lFb3nEGN5YWRic5F5GfQD+YRi3/THzrjCcrKkyymQnKwYDKNgcQQP+udfsitFRQZDB8uTRTQqhHQidZCxtdisJj2tcHbTbTftWvoooCiiigKKKKAooooMPzLJmxDfZsPupZYWI86u8Z/jy/wBRqlWC0/aXpUj6w0fJ2DHjktt4V/E/lTLmc/7O3vH40cr/AP8AOPefxrnmr+Af6hWmIzn+mSZ3r+2OhNmB9LUwIuKXJuvvFMm/Osctkqsz23F/xqNZOwSx73qxNt8f0rw+38Kh1EoIpHPuqQg7ljbau8L7BqLF+wvx/GiN+UmJIVCFN796qGILYDcb1IPzFcybmkJ8NfymfqD6MfyrvmbC54Se6a/DvUPKH8Jv6z+Aptj/AOFJ/SfwNbqxvPGC0503+3zuukexB8jf5VzQaxtz6UjXAPnXtQ4P+Gn9I/AVNXow8uRRRRQFFFFB/9k=">
            <a:hlinkClick r:id="rId2"/>
          </p:cNvPr>
          <p:cNvSpPr>
            <a:spLocks noChangeAspect="1" noChangeArrowheads="1"/>
          </p:cNvSpPr>
          <p:nvPr/>
        </p:nvSpPr>
        <p:spPr bwMode="auto">
          <a:xfrm>
            <a:off x="577850" y="-693738"/>
            <a:ext cx="2619375" cy="2400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2060" name="Picture 12" descr="http://nt.nekten.com/img/i32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9091" y="588592"/>
            <a:ext cx="4507345" cy="6009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924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dirty="0" err="1" smtClean="0"/>
              <a:t>Bijnieras</a:t>
            </a:r>
            <a:endParaRPr lang="nl-NL" dirty="0"/>
          </a:p>
        </p:txBody>
      </p:sp>
      <p:sp>
        <p:nvSpPr>
          <p:cNvPr id="8" name="Tijdelijke aanduiding voor inhoud 7"/>
          <p:cNvSpPr>
            <a:spLocks noGrp="1"/>
          </p:cNvSpPr>
          <p:nvPr>
            <p:ph idx="1"/>
          </p:nvPr>
        </p:nvSpPr>
        <p:spPr>
          <a:xfrm>
            <a:off x="739620" y="1291082"/>
            <a:ext cx="7543260" cy="4236396"/>
          </a:xfrm>
        </p:spPr>
        <p:txBody>
          <a:bodyPr/>
          <a:lstStyle/>
          <a:p>
            <a:r>
              <a:rPr lang="nl-NL" u="sng" dirty="0">
                <a:hlinkClick r:id="rId2"/>
              </a:rPr>
              <a:t>https://www.youtube.com/watch?v=1osIAtrto2k</a:t>
            </a:r>
            <a:r>
              <a:rPr lang="nl-NL" dirty="0"/>
              <a:t> </a:t>
            </a:r>
          </a:p>
          <a:p>
            <a:endParaRPr lang="nl-NL" dirty="0"/>
          </a:p>
        </p:txBody>
      </p:sp>
      <p:pic>
        <p:nvPicPr>
          <p:cNvPr id="3074" name="Picture 2" descr="http://www.uspharmacist.com/CMSImagesContent/2010/6/USP1006-Cushing-F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6873" y="2032000"/>
            <a:ext cx="3823854" cy="4156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69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Calcium metabolisme</a:t>
            </a:r>
            <a:endParaRPr lang="nl-NL" dirty="0"/>
          </a:p>
        </p:txBody>
      </p:sp>
      <p:sp>
        <p:nvSpPr>
          <p:cNvPr id="4" name="Tijdelijke aanduiding voor inhoud 3"/>
          <p:cNvSpPr>
            <a:spLocks noGrp="1"/>
          </p:cNvSpPr>
          <p:nvPr>
            <p:ph idx="1"/>
          </p:nvPr>
        </p:nvSpPr>
        <p:spPr/>
        <p:txBody>
          <a:bodyPr/>
          <a:lstStyle/>
          <a:p>
            <a:endParaRPr lang="nl-NL" dirty="0"/>
          </a:p>
        </p:txBody>
      </p:sp>
      <p:pic>
        <p:nvPicPr>
          <p:cNvPr id="5124" name="Picture 4" descr="http://2.bp.blogspot.com/-AwVU8-hx9CQ/UfncN4qDOdI/AAAAAAAAAoY/AHRAy2likP4/s1600/Hypercalcemia-Caus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8662" y="1291082"/>
            <a:ext cx="5360284" cy="5224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51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739620" y="371688"/>
            <a:ext cx="7416089" cy="74591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i="0" u="none" strike="noStrike" cap="none" baseline="0" dirty="0" err="1" smtClean="0">
                <a:solidFill>
                  <a:schemeClr val="dk2"/>
                </a:solidFill>
                <a:latin typeface="Quattrocento Sans"/>
                <a:ea typeface="Quattrocento Sans"/>
                <a:cs typeface="Quattrocento Sans"/>
                <a:sym typeface="Quattrocento Sans"/>
              </a:rPr>
              <a:t>Fysiologie</a:t>
            </a:r>
            <a:r>
              <a:rPr lang="en-GB" sz="2800" b="1" i="0" u="none" strike="noStrike" cap="none" baseline="0" dirty="0" smtClean="0">
                <a:solidFill>
                  <a:schemeClr val="dk2"/>
                </a:solidFill>
                <a:latin typeface="Quattrocento Sans"/>
                <a:ea typeface="Quattrocento Sans"/>
                <a:cs typeface="Quattrocento Sans"/>
                <a:sym typeface="Quattrocento Sans"/>
              </a:rPr>
              <a:t> </a:t>
            </a:r>
            <a:r>
              <a:rPr lang="en-GB" sz="2800" b="1" i="0" u="none" strike="noStrike" cap="none" baseline="0" dirty="0" err="1" smtClean="0">
                <a:solidFill>
                  <a:schemeClr val="dk2"/>
                </a:solidFill>
                <a:latin typeface="Quattrocento Sans"/>
                <a:ea typeface="Quattrocento Sans"/>
                <a:cs typeface="Quattrocento Sans"/>
                <a:sym typeface="Quattrocento Sans"/>
              </a:rPr>
              <a:t>schildklier</a:t>
            </a:r>
            <a:endParaRPr lang="en-GB" sz="2800" b="1" i="0" u="none" strike="noStrike" cap="none" baseline="0" dirty="0">
              <a:solidFill>
                <a:schemeClr val="dk2"/>
              </a:solidFill>
              <a:latin typeface="Quattrocento Sans"/>
              <a:ea typeface="Quattrocento Sans"/>
              <a:cs typeface="Quattrocento Sans"/>
              <a:sym typeface="Quattrocento Sans"/>
            </a:endParaRPr>
          </a:p>
        </p:txBody>
      </p:sp>
      <p:sp>
        <p:nvSpPr>
          <p:cNvPr id="79" name="Shape 79"/>
          <p:cNvSpPr txBox="1">
            <a:spLocks noGrp="1"/>
          </p:cNvSpPr>
          <p:nvPr>
            <p:ph type="body" idx="1"/>
          </p:nvPr>
        </p:nvSpPr>
        <p:spPr>
          <a:xfrm>
            <a:off x="739620" y="1207954"/>
            <a:ext cx="3065762" cy="520208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Quattrocento Sans"/>
              <a:buNone/>
            </a:pPr>
            <a:r>
              <a:rPr lang="en-GB" sz="2200" b="0" i="0" u="none" strike="noStrike" cap="none" baseline="0">
                <a:solidFill>
                  <a:schemeClr val="dk1"/>
                </a:solidFill>
                <a:latin typeface="Quattrocento Sans"/>
                <a:ea typeface="Quattrocento Sans"/>
                <a:cs typeface="Quattrocento Sans"/>
                <a:sym typeface="Quattrocento Sans"/>
              </a:rPr>
              <a:t>Hoe zat het ook al weer met de hormonale as van de schildklier?</a:t>
            </a:r>
          </a:p>
          <a:p>
            <a:pPr marL="0" marR="0" lvl="0" indent="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a:p>
            <a:pPr marL="0" marR="0" lvl="0" indent="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a:p>
            <a:pPr marL="0" marR="0" lvl="0" indent="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a:p>
            <a:pPr marL="0" marR="0" lvl="0" indent="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a:p>
            <a:pPr marL="342900" marR="0" lvl="0" indent="-20320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p:txBody>
      </p:sp>
      <p:pic>
        <p:nvPicPr>
          <p:cNvPr id="80" name="Shape 80"/>
          <p:cNvPicPr preferRelativeResize="0"/>
          <p:nvPr/>
        </p:nvPicPr>
        <p:blipFill rotWithShape="1">
          <a:blip r:embed="rId3">
            <a:alphaModFix/>
          </a:blip>
          <a:srcRect/>
          <a:stretch/>
        </p:blipFill>
        <p:spPr>
          <a:xfrm>
            <a:off x="3943926" y="841888"/>
            <a:ext cx="4971015" cy="5785201"/>
          </a:xfrm>
          <a:prstGeom prst="rect">
            <a:avLst/>
          </a:prstGeom>
          <a:noFill/>
          <a:ln>
            <a:noFill/>
          </a:ln>
        </p:spPr>
      </p:pic>
    </p:spTree>
    <p:extLst>
      <p:ext uri="{BB962C8B-B14F-4D97-AF65-F5344CB8AC3E}">
        <p14:creationId xmlns:p14="http://schemas.microsoft.com/office/powerpoint/2010/main" val="256551362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1"/>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Shape 85"/>
          <p:cNvPicPr preferRelativeResize="0">
            <a:picLocks noGrp="1"/>
          </p:cNvPicPr>
          <p:nvPr>
            <p:ph type="body" idx="4294967295"/>
          </p:nvPr>
        </p:nvPicPr>
        <p:blipFill rotWithShape="1">
          <a:blip r:embed="rId3">
            <a:alphaModFix/>
          </a:blip>
          <a:srcRect/>
          <a:stretch/>
        </p:blipFill>
        <p:spPr>
          <a:xfrm>
            <a:off x="164584" y="1450507"/>
            <a:ext cx="3914774" cy="4973013"/>
          </a:xfrm>
          <a:prstGeom prst="rect">
            <a:avLst/>
          </a:prstGeom>
          <a:noFill/>
          <a:ln>
            <a:noFill/>
          </a:ln>
        </p:spPr>
      </p:pic>
      <p:sp>
        <p:nvSpPr>
          <p:cNvPr id="86" name="Shape 86"/>
          <p:cNvSpPr txBox="1">
            <a:spLocks noGrp="1"/>
          </p:cNvSpPr>
          <p:nvPr>
            <p:ph type="title"/>
          </p:nvPr>
        </p:nvSpPr>
        <p:spPr>
          <a:xfrm>
            <a:off x="739620" y="371689"/>
            <a:ext cx="7543260" cy="81702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i="0" u="none" strike="noStrike" cap="none" baseline="0" dirty="0" err="1" smtClean="0">
                <a:solidFill>
                  <a:schemeClr val="dk2"/>
                </a:solidFill>
                <a:latin typeface="Quattrocento Sans"/>
                <a:ea typeface="Quattrocento Sans"/>
                <a:cs typeface="Quattrocento Sans"/>
                <a:sym typeface="Quattrocento Sans"/>
              </a:rPr>
              <a:t>Fysiologie</a:t>
            </a:r>
            <a:r>
              <a:rPr lang="en-GB" sz="2800" b="1" i="0" u="none" strike="noStrike" cap="none" baseline="0" dirty="0" smtClean="0">
                <a:solidFill>
                  <a:schemeClr val="dk2"/>
                </a:solidFill>
                <a:latin typeface="Quattrocento Sans"/>
                <a:ea typeface="Quattrocento Sans"/>
                <a:cs typeface="Quattrocento Sans"/>
                <a:sym typeface="Quattrocento Sans"/>
              </a:rPr>
              <a:t> </a:t>
            </a:r>
            <a:r>
              <a:rPr lang="en-GB" sz="2800" b="1" i="0" u="none" strike="noStrike" cap="none" baseline="0" dirty="0" err="1" smtClean="0">
                <a:solidFill>
                  <a:schemeClr val="dk2"/>
                </a:solidFill>
                <a:latin typeface="Quattrocento Sans"/>
                <a:ea typeface="Quattrocento Sans"/>
                <a:cs typeface="Quattrocento Sans"/>
                <a:sym typeface="Quattrocento Sans"/>
              </a:rPr>
              <a:t>schildklier</a:t>
            </a:r>
            <a:endParaRPr lang="en-GB" sz="2800" b="1" i="0" u="none" strike="noStrike" cap="none" baseline="0" dirty="0">
              <a:solidFill>
                <a:schemeClr val="dk2"/>
              </a:solidFill>
              <a:latin typeface="Quattrocento Sans"/>
              <a:ea typeface="Quattrocento Sans"/>
              <a:cs typeface="Quattrocento Sans"/>
              <a:sym typeface="Quattrocento Sans"/>
            </a:endParaRPr>
          </a:p>
        </p:txBody>
      </p:sp>
      <p:sp>
        <p:nvSpPr>
          <p:cNvPr id="87" name="Shape 87"/>
          <p:cNvSpPr txBox="1"/>
          <p:nvPr/>
        </p:nvSpPr>
        <p:spPr>
          <a:xfrm>
            <a:off x="4079360" y="797364"/>
            <a:ext cx="4847823" cy="8217633"/>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Calibri"/>
              <a:buChar char="•"/>
            </a:pPr>
            <a:r>
              <a:rPr lang="en-GB" sz="2400" b="0" i="0" u="none" strike="noStrike" cap="none" baseline="0" dirty="0" err="1">
                <a:solidFill>
                  <a:schemeClr val="dk1"/>
                </a:solidFill>
                <a:latin typeface="Calibri"/>
                <a:ea typeface="Calibri"/>
                <a:cs typeface="Calibri"/>
                <a:sym typeface="Calibri"/>
              </a:rPr>
              <a:t>Welk</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hormoon</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aangemaakt</a:t>
            </a:r>
            <a:r>
              <a:rPr lang="en-GB" sz="2400" b="0" i="0" u="none" strike="noStrike" cap="none" baseline="0" dirty="0">
                <a:solidFill>
                  <a:schemeClr val="dk1"/>
                </a:solidFill>
                <a:latin typeface="Calibri"/>
                <a:ea typeface="Calibri"/>
                <a:cs typeface="Calibri"/>
                <a:sym typeface="Calibri"/>
              </a:rPr>
              <a:t> door de hypothalamus </a:t>
            </a:r>
            <a:r>
              <a:rPr lang="en-GB" sz="2400" b="0" i="0" u="none" strike="noStrike" cap="none" baseline="0" dirty="0" err="1">
                <a:solidFill>
                  <a:schemeClr val="dk1"/>
                </a:solidFill>
                <a:latin typeface="Calibri"/>
                <a:ea typeface="Calibri"/>
                <a:cs typeface="Calibri"/>
                <a:sym typeface="Calibri"/>
              </a:rPr>
              <a:t>remt</a:t>
            </a:r>
            <a:r>
              <a:rPr lang="en-GB" sz="2400" b="0" i="0" u="none" strike="noStrike" cap="none" baseline="0" dirty="0">
                <a:solidFill>
                  <a:schemeClr val="dk1"/>
                </a:solidFill>
                <a:latin typeface="Calibri"/>
                <a:ea typeface="Calibri"/>
                <a:cs typeface="Calibri"/>
                <a:sym typeface="Calibri"/>
              </a:rPr>
              <a:t> de TSH </a:t>
            </a:r>
            <a:r>
              <a:rPr lang="en-GB" sz="2400" b="0" i="0" u="none" strike="noStrike" cap="none" baseline="0" dirty="0" err="1">
                <a:solidFill>
                  <a:schemeClr val="dk1"/>
                </a:solidFill>
                <a:latin typeface="Calibri"/>
                <a:ea typeface="Calibri"/>
                <a:cs typeface="Calibri"/>
                <a:sym typeface="Calibri"/>
              </a:rPr>
              <a:t>secretie</a:t>
            </a:r>
            <a:r>
              <a:rPr lang="en-GB" sz="2400" b="0" i="0" u="none" strike="noStrike" cap="none" baseline="0" dirty="0">
                <a:solidFill>
                  <a:schemeClr val="dk1"/>
                </a:solidFill>
                <a:latin typeface="Calibri"/>
                <a:ea typeface="Calibri"/>
                <a:cs typeface="Calibri"/>
                <a:sym typeface="Calibri"/>
              </a:rPr>
              <a:t>?   </a:t>
            </a:r>
          </a:p>
          <a:p>
            <a:pPr marL="342900" marR="0" lvl="0" indent="-342900" algn="l" rtl="0">
              <a:spcBef>
                <a:spcPts val="0"/>
              </a:spcBef>
              <a:spcAft>
                <a:spcPts val="0"/>
              </a:spcAft>
              <a:buClr>
                <a:schemeClr val="lt1"/>
              </a:buClr>
              <a:buSzPct val="100000"/>
              <a:buFont typeface="Calibri"/>
              <a:buChar char="•"/>
            </a:pPr>
            <a:r>
              <a:rPr lang="en-GB" sz="2400" b="1" i="0" u="none" strike="noStrike" cap="none" baseline="0" dirty="0" err="1">
                <a:solidFill>
                  <a:srgbClr val="9C0B2B"/>
                </a:solidFill>
                <a:latin typeface="Calibri"/>
                <a:ea typeface="Calibri"/>
                <a:cs typeface="Calibri"/>
                <a:sym typeface="Calibri"/>
              </a:rPr>
              <a:t>Somatostatine</a:t>
            </a:r>
            <a:endParaRPr lang="en-GB" sz="2400" b="1" i="0" u="none" strike="noStrike" cap="none" baseline="0" dirty="0">
              <a:solidFill>
                <a:srgbClr val="9C0B2B"/>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ct val="100000"/>
              <a:buFont typeface="Calibri"/>
              <a:buChar char="•"/>
            </a:pPr>
            <a:r>
              <a:rPr lang="en-GB" sz="2400" b="0" i="0" u="none" strike="noStrike" cap="none" baseline="0" dirty="0" err="1">
                <a:solidFill>
                  <a:schemeClr val="dk1"/>
                </a:solidFill>
                <a:latin typeface="Calibri"/>
                <a:ea typeface="Calibri"/>
                <a:cs typeface="Calibri"/>
                <a:sym typeface="Calibri"/>
              </a:rPr>
              <a:t>Welk</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medicijn</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remt</a:t>
            </a:r>
            <a:r>
              <a:rPr lang="en-GB" sz="2400" b="0" i="0" u="none" strike="noStrike" cap="none" baseline="0" dirty="0">
                <a:solidFill>
                  <a:schemeClr val="dk1"/>
                </a:solidFill>
                <a:latin typeface="Calibri"/>
                <a:ea typeface="Calibri"/>
                <a:cs typeface="Calibri"/>
                <a:sym typeface="Calibri"/>
              </a:rPr>
              <a:t> de </a:t>
            </a:r>
            <a:r>
              <a:rPr lang="en-GB" sz="2400" b="0" i="0" u="none" strike="noStrike" cap="none" baseline="0" dirty="0" err="1">
                <a:solidFill>
                  <a:schemeClr val="dk1"/>
                </a:solidFill>
                <a:latin typeface="Calibri"/>
                <a:ea typeface="Calibri"/>
                <a:cs typeface="Calibri"/>
                <a:sym typeface="Calibri"/>
              </a:rPr>
              <a:t>secretie</a:t>
            </a:r>
            <a:r>
              <a:rPr lang="en-GB" sz="2400" b="0" i="0" u="none" strike="noStrike" cap="none" baseline="0" dirty="0">
                <a:solidFill>
                  <a:schemeClr val="dk1"/>
                </a:solidFill>
                <a:latin typeface="Calibri"/>
                <a:ea typeface="Calibri"/>
                <a:cs typeface="Calibri"/>
                <a:sym typeface="Calibri"/>
              </a:rPr>
              <a:t> van TSH en de </a:t>
            </a:r>
            <a:r>
              <a:rPr lang="en-GB" sz="2400" b="0" i="0" u="none" strike="noStrike" cap="none" baseline="0" dirty="0" err="1">
                <a:solidFill>
                  <a:schemeClr val="dk1"/>
                </a:solidFill>
                <a:latin typeface="Calibri"/>
                <a:ea typeface="Calibri"/>
                <a:cs typeface="Calibri"/>
                <a:sym typeface="Calibri"/>
              </a:rPr>
              <a:t>omzetting</a:t>
            </a:r>
            <a:r>
              <a:rPr lang="en-GB" sz="2400" b="0" i="0" u="none" strike="noStrike" cap="none" baseline="0" dirty="0">
                <a:solidFill>
                  <a:schemeClr val="dk1"/>
                </a:solidFill>
                <a:latin typeface="Calibri"/>
                <a:ea typeface="Calibri"/>
                <a:cs typeface="Calibri"/>
                <a:sym typeface="Calibri"/>
              </a:rPr>
              <a:t> van T4 in T3?  </a:t>
            </a:r>
          </a:p>
          <a:p>
            <a:pPr marL="342900" marR="0" lvl="0" indent="-342900" algn="l" rtl="0">
              <a:spcBef>
                <a:spcPts val="0"/>
              </a:spcBef>
              <a:spcAft>
                <a:spcPts val="0"/>
              </a:spcAft>
              <a:buClr>
                <a:schemeClr val="lt1"/>
              </a:buClr>
              <a:buSzPct val="100000"/>
              <a:buFont typeface="Calibri"/>
              <a:buChar char="•"/>
            </a:pPr>
            <a:r>
              <a:rPr lang="en-GB" sz="2400" b="1" i="0" u="none" strike="noStrike" cap="none" baseline="0" dirty="0" err="1">
                <a:solidFill>
                  <a:srgbClr val="9C0B2B"/>
                </a:solidFill>
                <a:latin typeface="Calibri"/>
                <a:ea typeface="Calibri"/>
                <a:cs typeface="Calibri"/>
                <a:sym typeface="Calibri"/>
              </a:rPr>
              <a:t>Glucocorticoïden</a:t>
            </a:r>
            <a:r>
              <a:rPr lang="en-GB" sz="2400" b="0" i="0" u="none" strike="noStrike" cap="none" baseline="0" dirty="0">
                <a:solidFill>
                  <a:schemeClr val="dk1"/>
                </a:solidFill>
                <a:latin typeface="Calibri"/>
                <a:ea typeface="Calibri"/>
                <a:cs typeface="Calibri"/>
                <a:sym typeface="Calibri"/>
              </a:rPr>
              <a:t> </a:t>
            </a:r>
          </a:p>
          <a:p>
            <a:pPr marL="342900" marR="0" lvl="0" indent="-190500" algn="l" rtl="0">
              <a:spcBef>
                <a:spcPts val="0"/>
              </a:spcBef>
              <a:spcAft>
                <a:spcPts val="0"/>
              </a:spcAft>
              <a:buClr>
                <a:schemeClr val="lt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ct val="100000"/>
              <a:buFont typeface="Calibri"/>
              <a:buChar char="•"/>
            </a:pPr>
            <a:r>
              <a:rPr lang="en-GB" sz="2400" b="0" i="0" u="none" strike="noStrike" cap="none" baseline="0" dirty="0" err="1">
                <a:solidFill>
                  <a:schemeClr val="dk1"/>
                </a:solidFill>
                <a:latin typeface="Calibri"/>
                <a:ea typeface="Calibri"/>
                <a:cs typeface="Calibri"/>
                <a:sym typeface="Calibri"/>
              </a:rPr>
              <a:t>Wordt</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er</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meer</a:t>
            </a:r>
            <a:r>
              <a:rPr lang="en-GB" sz="2400" b="0" i="0" u="none" strike="noStrike" cap="none" baseline="0" dirty="0">
                <a:solidFill>
                  <a:schemeClr val="dk1"/>
                </a:solidFill>
                <a:latin typeface="Calibri"/>
                <a:ea typeface="Calibri"/>
                <a:cs typeface="Calibri"/>
                <a:sym typeface="Calibri"/>
              </a:rPr>
              <a:t> T4 of T3 </a:t>
            </a:r>
            <a:r>
              <a:rPr lang="en-GB" sz="2400" b="0" i="0" u="none" strike="noStrike" cap="none" baseline="0" dirty="0" err="1">
                <a:solidFill>
                  <a:schemeClr val="dk1"/>
                </a:solidFill>
                <a:latin typeface="Calibri"/>
                <a:ea typeface="Calibri"/>
                <a:cs typeface="Calibri"/>
                <a:sym typeface="Calibri"/>
              </a:rPr>
              <a:t>geproduceerd</a:t>
            </a:r>
            <a:r>
              <a:rPr lang="en-GB" sz="2400" b="0" i="0" u="none" strike="noStrike" cap="none" baseline="0" dirty="0">
                <a:solidFill>
                  <a:schemeClr val="dk1"/>
                </a:solidFill>
                <a:latin typeface="Calibri"/>
                <a:ea typeface="Calibri"/>
                <a:cs typeface="Calibri"/>
                <a:sym typeface="Calibri"/>
              </a:rPr>
              <a:t>?</a:t>
            </a:r>
          </a:p>
          <a:p>
            <a:pPr marL="342900" marR="0" lvl="0" indent="-342900" algn="l" rtl="0">
              <a:spcBef>
                <a:spcPts val="0"/>
              </a:spcBef>
              <a:spcAft>
                <a:spcPts val="0"/>
              </a:spcAft>
              <a:buClr>
                <a:schemeClr val="lt1"/>
              </a:buClr>
              <a:buSzPct val="100000"/>
              <a:buFont typeface="Calibri"/>
              <a:buChar char="•"/>
            </a:pPr>
            <a:r>
              <a:rPr lang="en-GB" sz="2400" b="1" i="0" u="none" strike="noStrike" cap="none" baseline="0" dirty="0">
                <a:solidFill>
                  <a:srgbClr val="9C0B2B"/>
                </a:solidFill>
                <a:latin typeface="Calibri"/>
                <a:ea typeface="Calibri"/>
                <a:cs typeface="Calibri"/>
                <a:sym typeface="Calibri"/>
              </a:rPr>
              <a:t>10-20x </a:t>
            </a:r>
            <a:r>
              <a:rPr lang="en-GB" sz="2400" b="1" i="0" u="none" strike="noStrike" cap="none" baseline="0" dirty="0" err="1">
                <a:solidFill>
                  <a:srgbClr val="9C0B2B"/>
                </a:solidFill>
                <a:latin typeface="Calibri"/>
                <a:ea typeface="Calibri"/>
                <a:cs typeface="Calibri"/>
                <a:sym typeface="Calibri"/>
              </a:rPr>
              <a:t>meer</a:t>
            </a:r>
            <a:r>
              <a:rPr lang="en-GB" sz="2400" b="1" i="0" u="none" strike="noStrike" cap="none" baseline="0" dirty="0">
                <a:solidFill>
                  <a:srgbClr val="9C0B2B"/>
                </a:solidFill>
                <a:latin typeface="Calibri"/>
                <a:ea typeface="Calibri"/>
                <a:cs typeface="Calibri"/>
                <a:sym typeface="Calibri"/>
              </a:rPr>
              <a:t> T4. </a:t>
            </a:r>
            <a:r>
              <a:rPr lang="en-GB" sz="2400" b="1" i="0" u="none" strike="noStrike" cap="none" baseline="0" dirty="0" err="1">
                <a:solidFill>
                  <a:srgbClr val="9C0B2B"/>
                </a:solidFill>
                <a:latin typeface="Calibri"/>
                <a:ea typeface="Calibri"/>
                <a:cs typeface="Calibri"/>
                <a:sym typeface="Calibri"/>
              </a:rPr>
              <a:t>Wordt</a:t>
            </a:r>
            <a:r>
              <a:rPr lang="en-GB" sz="2400" b="1" i="0" u="none" strike="noStrike" cap="none" baseline="0" dirty="0">
                <a:solidFill>
                  <a:srgbClr val="9C0B2B"/>
                </a:solidFill>
                <a:latin typeface="Calibri"/>
                <a:ea typeface="Calibri"/>
                <a:cs typeface="Calibri"/>
                <a:sym typeface="Calibri"/>
              </a:rPr>
              <a:t> </a:t>
            </a:r>
            <a:r>
              <a:rPr lang="en-GB" sz="2400" b="1" i="0" u="none" strike="noStrike" cap="none" baseline="0" dirty="0" err="1">
                <a:solidFill>
                  <a:srgbClr val="9C0B2B"/>
                </a:solidFill>
                <a:latin typeface="Calibri"/>
                <a:ea typeface="Calibri"/>
                <a:cs typeface="Calibri"/>
                <a:sym typeface="Calibri"/>
              </a:rPr>
              <a:t>m.n</a:t>
            </a:r>
            <a:r>
              <a:rPr lang="en-GB" sz="2400" b="1" i="0" u="none" strike="noStrike" cap="none" baseline="0" dirty="0">
                <a:solidFill>
                  <a:srgbClr val="9C0B2B"/>
                </a:solidFill>
                <a:latin typeface="Calibri"/>
                <a:ea typeface="Calibri"/>
                <a:cs typeface="Calibri"/>
                <a:sym typeface="Calibri"/>
              </a:rPr>
              <a:t>. in de lever </a:t>
            </a:r>
            <a:r>
              <a:rPr lang="en-GB" sz="2400" b="1" i="0" u="none" strike="noStrike" cap="none" baseline="0" dirty="0" err="1">
                <a:solidFill>
                  <a:srgbClr val="9C0B2B"/>
                </a:solidFill>
                <a:latin typeface="Calibri"/>
                <a:ea typeface="Calibri"/>
                <a:cs typeface="Calibri"/>
                <a:sym typeface="Calibri"/>
              </a:rPr>
              <a:t>omgezet</a:t>
            </a:r>
            <a:r>
              <a:rPr lang="en-GB" sz="2400" b="1" i="0" u="none" strike="noStrike" cap="none" baseline="0" dirty="0">
                <a:solidFill>
                  <a:srgbClr val="9C0B2B"/>
                </a:solidFill>
                <a:latin typeface="Calibri"/>
                <a:ea typeface="Calibri"/>
                <a:cs typeface="Calibri"/>
                <a:sym typeface="Calibri"/>
              </a:rPr>
              <a:t> in het </a:t>
            </a:r>
            <a:r>
              <a:rPr lang="en-GB" sz="2400" b="1" i="0" u="none" strike="noStrike" cap="none" baseline="0" dirty="0" err="1">
                <a:solidFill>
                  <a:srgbClr val="9C0B2B"/>
                </a:solidFill>
                <a:latin typeface="Calibri"/>
                <a:ea typeface="Calibri"/>
                <a:cs typeface="Calibri"/>
                <a:sym typeface="Calibri"/>
              </a:rPr>
              <a:t>actieve</a:t>
            </a:r>
            <a:r>
              <a:rPr lang="en-GB" sz="2400" b="1" i="0" u="none" strike="noStrike" cap="none" baseline="0" dirty="0">
                <a:solidFill>
                  <a:srgbClr val="9C0B2B"/>
                </a:solidFill>
                <a:latin typeface="Calibri"/>
                <a:ea typeface="Calibri"/>
                <a:cs typeface="Calibri"/>
                <a:sym typeface="Calibri"/>
              </a:rPr>
              <a:t> T3.</a:t>
            </a:r>
          </a:p>
          <a:p>
            <a:pPr marL="342900" marR="0" lvl="0" indent="-190500" algn="l" rtl="0">
              <a:spcBef>
                <a:spcPts val="0"/>
              </a:spcBef>
              <a:spcAft>
                <a:spcPts val="0"/>
              </a:spcAft>
              <a:buClr>
                <a:schemeClr val="lt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342900" marR="0" lvl="0" indent="-190500" algn="l" rtl="0">
              <a:spcBef>
                <a:spcPts val="0"/>
              </a:spcBef>
              <a:spcAft>
                <a:spcPts val="0"/>
              </a:spcAft>
              <a:buClr>
                <a:schemeClr val="dk1"/>
              </a:buClr>
              <a:buFont typeface="Calibri"/>
              <a:buNone/>
            </a:pPr>
            <a:endParaRPr sz="2400" b="0" i="0" u="none" strike="noStrike" cap="none" baseline="0" dirty="0">
              <a:solidFill>
                <a:schemeClr val="dk1"/>
              </a:solidFill>
              <a:latin typeface="Calibri"/>
              <a:ea typeface="Calibri"/>
              <a:cs typeface="Calibri"/>
              <a:sym typeface="Calibri"/>
            </a:endParaRPr>
          </a:p>
          <a:p>
            <a:pPr marL="0" marR="0" lvl="0" indent="0" algn="l" rtl="0">
              <a:spcBef>
                <a:spcPts val="0"/>
              </a:spcBef>
              <a:spcAft>
                <a:spcPts val="0"/>
              </a:spcAft>
              <a:buNone/>
            </a:pPr>
            <a:endParaRPr sz="2400" b="0" i="0" u="none" strike="noStrike" cap="none" baseline="0" dirty="0">
              <a:solidFill>
                <a:schemeClr val="dk1"/>
              </a:solidFill>
              <a:latin typeface="Calibri"/>
              <a:ea typeface="Calibri"/>
              <a:cs typeface="Calibri"/>
              <a:sym typeface="Calibri"/>
            </a:endParaRPr>
          </a:p>
          <a:p>
            <a:pPr marL="0" marR="0" lvl="0" indent="0" algn="l" rtl="0">
              <a:spcBef>
                <a:spcPts val="0"/>
              </a:spcBef>
              <a:spcAft>
                <a:spcPts val="0"/>
              </a:spcAft>
              <a:buNone/>
            </a:pPr>
            <a:endParaRPr sz="2400" b="0" i="0" u="none" strike="noStrike" cap="none" baseline="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3126837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animEffect transition="in" filter="fade">
                                      <p:cBhvr>
                                        <p:cTn id="7" dur="1"/>
                                        <p:tgtEl>
                                          <p:spTgt spid="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7">
                                            <p:txEl>
                                              <p:pRg st="1" end="1"/>
                                            </p:txEl>
                                          </p:spTgt>
                                        </p:tgtEl>
                                        <p:attrNameLst>
                                          <p:attrName>style.visibility</p:attrName>
                                        </p:attrNameLst>
                                      </p:cBhvr>
                                      <p:to>
                                        <p:strVal val="visible"/>
                                      </p:to>
                                    </p:set>
                                    <p:animEffect transition="in" filter="fade">
                                      <p:cBhvr>
                                        <p:cTn id="12" dur="1"/>
                                        <p:tgtEl>
                                          <p:spTgt spid="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7">
                                            <p:txEl>
                                              <p:pRg st="2" end="2"/>
                                            </p:txEl>
                                          </p:spTgt>
                                        </p:tgtEl>
                                        <p:attrNameLst>
                                          <p:attrName>style.visibility</p:attrName>
                                        </p:attrNameLst>
                                      </p:cBhvr>
                                      <p:to>
                                        <p:strVal val="visible"/>
                                      </p:to>
                                    </p:set>
                                    <p:animEffect transition="in" filter="fade">
                                      <p:cBhvr>
                                        <p:cTn id="17" dur="1"/>
                                        <p:tgtEl>
                                          <p:spTgt spid="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7">
                                            <p:txEl>
                                              <p:pRg st="3" end="3"/>
                                            </p:txEl>
                                          </p:spTgt>
                                        </p:tgtEl>
                                        <p:attrNameLst>
                                          <p:attrName>style.visibility</p:attrName>
                                        </p:attrNameLst>
                                      </p:cBhvr>
                                      <p:to>
                                        <p:strVal val="visible"/>
                                      </p:to>
                                    </p:set>
                                    <p:animEffect transition="in" filter="fade">
                                      <p:cBhvr>
                                        <p:cTn id="22" dur="1"/>
                                        <p:tgtEl>
                                          <p:spTgt spid="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7">
                                            <p:txEl>
                                              <p:pRg st="4" end="4"/>
                                            </p:txEl>
                                          </p:spTgt>
                                        </p:tgtEl>
                                        <p:attrNameLst>
                                          <p:attrName>style.visibility</p:attrName>
                                        </p:attrNameLst>
                                      </p:cBhvr>
                                      <p:to>
                                        <p:strVal val="visible"/>
                                      </p:to>
                                    </p:set>
                                    <p:animEffect transition="in" filter="fade">
                                      <p:cBhvr>
                                        <p:cTn id="27" dur="1"/>
                                        <p:tgtEl>
                                          <p:spTgt spid="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7">
                                            <p:txEl>
                                              <p:pRg st="5" end="5"/>
                                            </p:txEl>
                                          </p:spTgt>
                                        </p:tgtEl>
                                        <p:attrNameLst>
                                          <p:attrName>style.visibility</p:attrName>
                                        </p:attrNameLst>
                                      </p:cBhvr>
                                      <p:to>
                                        <p:strVal val="visible"/>
                                      </p:to>
                                    </p:set>
                                    <p:animEffect transition="in" filter="fade">
                                      <p:cBhvr>
                                        <p:cTn id="32" dur="1"/>
                                        <p:tgtEl>
                                          <p:spTgt spid="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7">
                                            <p:txEl>
                                              <p:pRg st="6" end="6"/>
                                            </p:txEl>
                                          </p:spTgt>
                                        </p:tgtEl>
                                        <p:attrNameLst>
                                          <p:attrName>style.visibility</p:attrName>
                                        </p:attrNameLst>
                                      </p:cBhvr>
                                      <p:to>
                                        <p:strVal val="visible"/>
                                      </p:to>
                                    </p:set>
                                    <p:animEffect transition="in" filter="fade">
                                      <p:cBhvr>
                                        <p:cTn id="37" dur="1"/>
                                        <p:tgtEl>
                                          <p:spTgt spid="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7">
                                            <p:txEl>
                                              <p:pRg st="7" end="7"/>
                                            </p:txEl>
                                          </p:spTgt>
                                        </p:tgtEl>
                                        <p:attrNameLst>
                                          <p:attrName>style.visibility</p:attrName>
                                        </p:attrNameLst>
                                      </p:cBhvr>
                                      <p:to>
                                        <p:strVal val="visible"/>
                                      </p:to>
                                    </p:set>
                                    <p:animEffect transition="in" filter="fade">
                                      <p:cBhvr>
                                        <p:cTn id="42" dur="1"/>
                                        <p:tgtEl>
                                          <p:spTgt spid="8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7">
                                            <p:txEl>
                                              <p:pRg st="8" end="8"/>
                                            </p:txEl>
                                          </p:spTgt>
                                        </p:tgtEl>
                                        <p:attrNameLst>
                                          <p:attrName>style.visibility</p:attrName>
                                        </p:attrNameLst>
                                      </p:cBhvr>
                                      <p:to>
                                        <p:strVal val="visible"/>
                                      </p:to>
                                    </p:set>
                                    <p:animEffect transition="in" filter="fade">
                                      <p:cBhvr>
                                        <p:cTn id="47" dur="1"/>
                                        <p:tgtEl>
                                          <p:spTgt spid="8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7">
                                            <p:txEl>
                                              <p:pRg st="9" end="9"/>
                                            </p:txEl>
                                          </p:spTgt>
                                        </p:tgtEl>
                                        <p:attrNameLst>
                                          <p:attrName>style.visibility</p:attrName>
                                        </p:attrNameLst>
                                      </p:cBhvr>
                                      <p:to>
                                        <p:strVal val="visible"/>
                                      </p:to>
                                    </p:set>
                                    <p:animEffect transition="in" filter="fade">
                                      <p:cBhvr>
                                        <p:cTn id="52" dur="1"/>
                                        <p:tgtEl>
                                          <p:spTgt spid="8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7">
                                            <p:txEl>
                                              <p:pRg st="10" end="10"/>
                                            </p:txEl>
                                          </p:spTgt>
                                        </p:tgtEl>
                                        <p:attrNameLst>
                                          <p:attrName>style.visibility</p:attrName>
                                        </p:attrNameLst>
                                      </p:cBhvr>
                                      <p:to>
                                        <p:strVal val="visible"/>
                                      </p:to>
                                    </p:set>
                                    <p:animEffect transition="in" filter="fade">
                                      <p:cBhvr>
                                        <p:cTn id="57" dur="1"/>
                                        <p:tgtEl>
                                          <p:spTgt spid="8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7">
                                            <p:txEl>
                                              <p:pRg st="11" end="11"/>
                                            </p:txEl>
                                          </p:spTgt>
                                        </p:tgtEl>
                                        <p:attrNameLst>
                                          <p:attrName>style.visibility</p:attrName>
                                        </p:attrNameLst>
                                      </p:cBhvr>
                                      <p:to>
                                        <p:strVal val="visible"/>
                                      </p:to>
                                    </p:set>
                                    <p:animEffect transition="in" filter="fade">
                                      <p:cBhvr>
                                        <p:cTn id="62" dur="1"/>
                                        <p:tgtEl>
                                          <p:spTgt spid="8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7">
                                            <p:txEl>
                                              <p:pRg st="12" end="12"/>
                                            </p:txEl>
                                          </p:spTgt>
                                        </p:tgtEl>
                                        <p:attrNameLst>
                                          <p:attrName>style.visibility</p:attrName>
                                        </p:attrNameLst>
                                      </p:cBhvr>
                                      <p:to>
                                        <p:strVal val="visible"/>
                                      </p:to>
                                    </p:set>
                                    <p:animEffect transition="in" filter="fade">
                                      <p:cBhvr>
                                        <p:cTn id="67" dur="1"/>
                                        <p:tgtEl>
                                          <p:spTgt spid="8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7">
                                            <p:txEl>
                                              <p:pRg st="13" end="13"/>
                                            </p:txEl>
                                          </p:spTgt>
                                        </p:tgtEl>
                                        <p:attrNameLst>
                                          <p:attrName>style.visibility</p:attrName>
                                        </p:attrNameLst>
                                      </p:cBhvr>
                                      <p:to>
                                        <p:strVal val="visible"/>
                                      </p:to>
                                    </p:set>
                                    <p:animEffect transition="in" filter="fade">
                                      <p:cBhvr>
                                        <p:cTn id="72" dur="1"/>
                                        <p:tgtEl>
                                          <p:spTgt spid="8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87">
                                            <p:txEl>
                                              <p:pRg st="14" end="14"/>
                                            </p:txEl>
                                          </p:spTgt>
                                        </p:tgtEl>
                                        <p:attrNameLst>
                                          <p:attrName>style.visibility</p:attrName>
                                        </p:attrNameLst>
                                      </p:cBhvr>
                                      <p:to>
                                        <p:strVal val="visible"/>
                                      </p:to>
                                    </p:set>
                                    <p:animEffect transition="in" filter="fade">
                                      <p:cBhvr>
                                        <p:cTn id="77" dur="1"/>
                                        <p:tgtEl>
                                          <p:spTgt spid="8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87">
                                            <p:txEl>
                                              <p:pRg st="15" end="15"/>
                                            </p:txEl>
                                          </p:spTgt>
                                        </p:tgtEl>
                                        <p:attrNameLst>
                                          <p:attrName>style.visibility</p:attrName>
                                        </p:attrNameLst>
                                      </p:cBhvr>
                                      <p:to>
                                        <p:strVal val="visible"/>
                                      </p:to>
                                    </p:set>
                                    <p:animEffect transition="in" filter="fade">
                                      <p:cBhvr>
                                        <p:cTn id="82" dur="1"/>
                                        <p:tgtEl>
                                          <p:spTgt spid="8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739620" y="371689"/>
            <a:ext cx="7543260" cy="81702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i="0" u="none" strike="noStrike" cap="none" baseline="0">
                <a:solidFill>
                  <a:schemeClr val="dk2"/>
                </a:solidFill>
                <a:latin typeface="Quattrocento Sans"/>
                <a:ea typeface="Quattrocento Sans"/>
                <a:cs typeface="Quattrocento Sans"/>
                <a:sym typeface="Quattrocento Sans"/>
              </a:rPr>
              <a:t>Schildklierhormoon</a:t>
            </a:r>
          </a:p>
        </p:txBody>
      </p:sp>
      <p:sp>
        <p:nvSpPr>
          <p:cNvPr id="94" name="Shape 94"/>
          <p:cNvSpPr txBox="1">
            <a:spLocks noGrp="1"/>
          </p:cNvSpPr>
          <p:nvPr>
            <p:ph type="body" idx="1"/>
          </p:nvPr>
        </p:nvSpPr>
        <p:spPr>
          <a:xfrm>
            <a:off x="739620" y="1291082"/>
            <a:ext cx="7543260" cy="4236396"/>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a:p>
            <a:pPr marL="342900" marR="0" lvl="0" indent="-203200" algn="l" rtl="0">
              <a:spcBef>
                <a:spcPts val="440"/>
              </a:spcBef>
              <a:spcAft>
                <a:spcPts val="0"/>
              </a:spcAft>
              <a:buClr>
                <a:schemeClr val="dk1"/>
              </a:buClr>
              <a:buFont typeface="Quattrocento Sans"/>
              <a:buNone/>
            </a:pPr>
            <a:endParaRPr sz="2200" b="0" i="0" u="none" strike="noStrike" cap="none" baseline="0">
              <a:solidFill>
                <a:schemeClr val="dk1"/>
              </a:solidFill>
              <a:latin typeface="Quattrocento Sans"/>
              <a:ea typeface="Quattrocento Sans"/>
              <a:cs typeface="Quattrocento Sans"/>
              <a:sym typeface="Quattrocento Sans"/>
            </a:endParaRPr>
          </a:p>
        </p:txBody>
      </p:sp>
      <p:grpSp>
        <p:nvGrpSpPr>
          <p:cNvPr id="95" name="Shape 95"/>
          <p:cNvGrpSpPr/>
          <p:nvPr/>
        </p:nvGrpSpPr>
        <p:grpSpPr>
          <a:xfrm>
            <a:off x="1480457" y="1561459"/>
            <a:ext cx="5551713" cy="3965315"/>
            <a:chOff x="0" y="700"/>
            <a:chExt cx="5551713" cy="3965315"/>
          </a:xfrm>
        </p:grpSpPr>
        <p:sp>
          <p:nvSpPr>
            <p:cNvPr id="96" name="Shape 96"/>
            <p:cNvSpPr/>
            <p:nvPr/>
          </p:nvSpPr>
          <p:spPr>
            <a:xfrm>
              <a:off x="0" y="2985958"/>
              <a:ext cx="5551713" cy="980057"/>
            </a:xfrm>
            <a:prstGeom prst="rect">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7" name="Shape 97"/>
            <p:cNvSpPr txBox="1"/>
            <p:nvPr/>
          </p:nvSpPr>
          <p:spPr>
            <a:xfrm>
              <a:off x="0" y="2985958"/>
              <a:ext cx="5551713" cy="529230"/>
            </a:xfrm>
            <a:prstGeom prst="rect">
              <a:avLst/>
            </a:prstGeom>
            <a:noFill/>
            <a:ln>
              <a:noFill/>
            </a:ln>
          </p:spPr>
          <p:txBody>
            <a:bodyPr lIns="170675" tIns="170675" rIns="170675" bIns="170675" anchor="ctr" anchorCtr="0">
              <a:noAutofit/>
            </a:bodyPr>
            <a:lstStyle/>
            <a:p>
              <a:pPr marL="0" marR="0" lvl="0" indent="0" algn="ctr" rtl="0">
                <a:lnSpc>
                  <a:spcPct val="90000"/>
                </a:lnSpc>
                <a:spcBef>
                  <a:spcPts val="0"/>
                </a:spcBef>
                <a:spcAft>
                  <a:spcPts val="840"/>
                </a:spcAft>
                <a:buSzPct val="25000"/>
                <a:buNone/>
              </a:pPr>
              <a:r>
                <a:rPr lang="en-GB" sz="2400" b="0" i="0" u="none" strike="noStrike" cap="none" baseline="0">
                  <a:solidFill>
                    <a:schemeClr val="lt1"/>
                  </a:solidFill>
                  <a:latin typeface="Calibri"/>
                  <a:ea typeface="Calibri"/>
                  <a:cs typeface="Calibri"/>
                  <a:sym typeface="Calibri"/>
                </a:rPr>
                <a:t>Invloed op metabolisme in het lichaam </a:t>
              </a:r>
            </a:p>
          </p:txBody>
        </p:sp>
        <p:sp>
          <p:nvSpPr>
            <p:cNvPr id="98" name="Shape 98"/>
            <p:cNvSpPr/>
            <p:nvPr/>
          </p:nvSpPr>
          <p:spPr>
            <a:xfrm>
              <a:off x="0" y="3495589"/>
              <a:ext cx="5551713" cy="450826"/>
            </a:xfrm>
            <a:prstGeom prst="rect">
              <a:avLst/>
            </a:prstGeom>
            <a:solidFill>
              <a:srgbClr val="D1D3ED">
                <a:alpha val="89803"/>
              </a:srgbClr>
            </a:solidFill>
            <a:ln w="25400" cap="flat">
              <a:solidFill>
                <a:srgbClr val="D1D3ED">
                  <a:alpha val="89803"/>
                </a:srgbClr>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9" name="Shape 99"/>
            <p:cNvSpPr txBox="1"/>
            <p:nvPr/>
          </p:nvSpPr>
          <p:spPr>
            <a:xfrm>
              <a:off x="0" y="3495589"/>
              <a:ext cx="5551713" cy="450826"/>
            </a:xfrm>
            <a:prstGeom prst="rect">
              <a:avLst/>
            </a:prstGeom>
            <a:noFill/>
            <a:ln>
              <a:noFill/>
            </a:ln>
          </p:spPr>
          <p:txBody>
            <a:bodyPr lIns="177800" tIns="31750" rIns="177800" bIns="31750" anchor="ctr" anchorCtr="0">
              <a:noAutofit/>
            </a:bodyPr>
            <a:lstStyle/>
            <a:p>
              <a:pPr marL="0" marR="0" lvl="0" indent="0" algn="ctr" rtl="0">
                <a:lnSpc>
                  <a:spcPct val="90000"/>
                </a:lnSpc>
                <a:spcBef>
                  <a:spcPts val="0"/>
                </a:spcBef>
                <a:spcAft>
                  <a:spcPts val="875"/>
                </a:spcAft>
                <a:buSzPct val="25000"/>
                <a:buNone/>
              </a:pPr>
              <a:r>
                <a:rPr lang="en-GB" sz="2400" b="0" i="0" u="none" strike="noStrike" cap="none" baseline="0" dirty="0" err="1">
                  <a:solidFill>
                    <a:schemeClr val="dk1"/>
                  </a:solidFill>
                  <a:latin typeface="Calibri"/>
                  <a:ea typeface="Calibri"/>
                  <a:cs typeface="Calibri"/>
                  <a:sym typeface="Calibri"/>
                </a:rPr>
                <a:t>Algemeen</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Verhoogt</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energieverbruik</a:t>
              </a:r>
              <a:r>
                <a:rPr lang="en-GB" sz="2400" b="0" i="0" u="none" strike="noStrike" cap="none" baseline="0" dirty="0">
                  <a:solidFill>
                    <a:schemeClr val="dk1"/>
                  </a:solidFill>
                  <a:latin typeface="Calibri"/>
                  <a:ea typeface="Calibri"/>
                  <a:cs typeface="Calibri"/>
                  <a:sym typeface="Calibri"/>
                </a:rPr>
                <a:t> </a:t>
              </a:r>
              <a:r>
                <a:rPr lang="en-GB" sz="2400" b="0" i="0" u="none" strike="noStrike" cap="none" baseline="0" dirty="0" err="1">
                  <a:solidFill>
                    <a:schemeClr val="dk1"/>
                  </a:solidFill>
                  <a:latin typeface="Calibri"/>
                  <a:ea typeface="Calibri"/>
                  <a:cs typeface="Calibri"/>
                  <a:sym typeface="Calibri"/>
                </a:rPr>
                <a:t>cel</a:t>
              </a:r>
              <a:endParaRPr lang="en-GB" sz="2400" b="0" i="0" u="none" strike="noStrike" cap="none" baseline="0" dirty="0">
                <a:solidFill>
                  <a:schemeClr val="dk1"/>
                </a:solidFill>
                <a:latin typeface="Calibri"/>
                <a:ea typeface="Calibri"/>
                <a:cs typeface="Calibri"/>
                <a:sym typeface="Calibri"/>
              </a:endParaRPr>
            </a:p>
          </p:txBody>
        </p:sp>
        <p:sp>
          <p:nvSpPr>
            <p:cNvPr id="100" name="Shape 100"/>
            <p:cNvSpPr/>
            <p:nvPr/>
          </p:nvSpPr>
          <p:spPr>
            <a:xfrm rot="10800000">
              <a:off x="435863" y="1493329"/>
              <a:ext cx="4679983" cy="1507329"/>
            </a:xfrm>
            <a:prstGeom prst="upArrowCallout">
              <a:avLst>
                <a:gd name="adj1" fmla="val 25000"/>
                <a:gd name="adj2" fmla="val 25000"/>
                <a:gd name="adj3" fmla="val 25000"/>
                <a:gd name="adj4" fmla="val 64977"/>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1" name="Shape 101"/>
            <p:cNvSpPr txBox="1"/>
            <p:nvPr/>
          </p:nvSpPr>
          <p:spPr>
            <a:xfrm>
              <a:off x="435864" y="1493329"/>
              <a:ext cx="4679983" cy="979417"/>
            </a:xfrm>
            <a:prstGeom prst="rect">
              <a:avLst/>
            </a:prstGeom>
            <a:noFill/>
            <a:ln>
              <a:noFill/>
            </a:ln>
          </p:spPr>
          <p:txBody>
            <a:bodyPr lIns="170675" tIns="170675" rIns="170675" bIns="170675" anchor="ctr" anchorCtr="0">
              <a:noAutofit/>
            </a:bodyPr>
            <a:lstStyle/>
            <a:p>
              <a:pPr marL="0" marR="0" lvl="0" indent="0" algn="ctr" rtl="0">
                <a:lnSpc>
                  <a:spcPct val="90000"/>
                </a:lnSpc>
                <a:spcBef>
                  <a:spcPts val="0"/>
                </a:spcBef>
                <a:spcAft>
                  <a:spcPts val="840"/>
                </a:spcAft>
                <a:buSzPct val="25000"/>
                <a:buNone/>
              </a:pPr>
              <a:r>
                <a:rPr lang="en-GB" sz="2400" b="0" i="0" u="none" strike="noStrike" cap="none" baseline="0">
                  <a:solidFill>
                    <a:schemeClr val="lt1"/>
                  </a:solidFill>
                  <a:latin typeface="Calibri"/>
                  <a:ea typeface="Calibri"/>
                  <a:cs typeface="Calibri"/>
                  <a:sym typeface="Calibri"/>
                </a:rPr>
                <a:t>Synthese van diverse enzymen</a:t>
              </a:r>
            </a:p>
          </p:txBody>
        </p:sp>
        <p:sp>
          <p:nvSpPr>
            <p:cNvPr id="102" name="Shape 102"/>
            <p:cNvSpPr/>
            <p:nvPr/>
          </p:nvSpPr>
          <p:spPr>
            <a:xfrm rot="10800000">
              <a:off x="688218" y="700"/>
              <a:ext cx="4175276" cy="1507329"/>
            </a:xfrm>
            <a:prstGeom prst="upArrowCallout">
              <a:avLst>
                <a:gd name="adj1" fmla="val 25000"/>
                <a:gd name="adj2" fmla="val 25000"/>
                <a:gd name="adj3" fmla="val 25000"/>
                <a:gd name="adj4" fmla="val 64977"/>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3" name="Shape 103"/>
            <p:cNvSpPr txBox="1"/>
            <p:nvPr/>
          </p:nvSpPr>
          <p:spPr>
            <a:xfrm>
              <a:off x="688218" y="701"/>
              <a:ext cx="4175276" cy="979417"/>
            </a:xfrm>
            <a:prstGeom prst="rect">
              <a:avLst/>
            </a:prstGeom>
            <a:noFill/>
            <a:ln>
              <a:noFill/>
            </a:ln>
          </p:spPr>
          <p:txBody>
            <a:bodyPr lIns="170675" tIns="170675" rIns="170675" bIns="170675" anchor="ctr" anchorCtr="0">
              <a:noAutofit/>
            </a:bodyPr>
            <a:lstStyle/>
            <a:p>
              <a:pPr marL="0" marR="0" lvl="0" indent="0" algn="ctr" rtl="0">
                <a:lnSpc>
                  <a:spcPct val="90000"/>
                </a:lnSpc>
                <a:spcBef>
                  <a:spcPts val="0"/>
                </a:spcBef>
                <a:spcAft>
                  <a:spcPts val="840"/>
                </a:spcAft>
                <a:buSzPct val="25000"/>
                <a:buNone/>
              </a:pPr>
              <a:r>
                <a:rPr lang="en-GB" sz="2400" b="0" i="0" u="none" strike="noStrike" cap="none" baseline="0">
                  <a:solidFill>
                    <a:schemeClr val="lt1"/>
                  </a:solidFill>
                  <a:latin typeface="Calibri"/>
                  <a:ea typeface="Calibri"/>
                  <a:cs typeface="Calibri"/>
                  <a:sym typeface="Calibri"/>
                </a:rPr>
                <a:t>T3 stimuleert synthese RNA</a:t>
              </a:r>
            </a:p>
          </p:txBody>
        </p:sp>
      </p:grpSp>
    </p:spTree>
    <p:extLst>
      <p:ext uri="{BB962C8B-B14F-4D97-AF65-F5344CB8AC3E}">
        <p14:creationId xmlns:p14="http://schemas.microsoft.com/office/powerpoint/2010/main" val="3590383025"/>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739620" y="371689"/>
            <a:ext cx="7543260" cy="81702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i="0" u="none" strike="noStrike" cap="none" baseline="0">
                <a:solidFill>
                  <a:schemeClr val="dk2"/>
                </a:solidFill>
                <a:latin typeface="Quattrocento Sans"/>
                <a:ea typeface="Quattrocento Sans"/>
                <a:cs typeface="Quattrocento Sans"/>
                <a:sym typeface="Quattrocento Sans"/>
              </a:rPr>
              <a:t>Schildklierhormoon</a:t>
            </a:r>
          </a:p>
        </p:txBody>
      </p:sp>
      <p:sp>
        <p:nvSpPr>
          <p:cNvPr id="110" name="Shape 110"/>
          <p:cNvSpPr txBox="1">
            <a:spLocks noGrp="1"/>
          </p:cNvSpPr>
          <p:nvPr>
            <p:ph type="body" idx="1"/>
          </p:nvPr>
        </p:nvSpPr>
        <p:spPr>
          <a:xfrm>
            <a:off x="739620" y="1291082"/>
            <a:ext cx="7543260" cy="4236396"/>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Quattrocento Sans"/>
              <a:buNone/>
            </a:pPr>
            <a:r>
              <a:rPr lang="en-GB" sz="2200" b="0" i="0" u="none" strike="noStrike" cap="none" baseline="0">
                <a:solidFill>
                  <a:schemeClr val="dk1"/>
                </a:solidFill>
                <a:latin typeface="Quattrocento Sans"/>
                <a:ea typeface="Quattrocento Sans"/>
                <a:cs typeface="Quattrocento Sans"/>
                <a:sym typeface="Quattrocento Sans"/>
              </a:rPr>
              <a:t>Invloed op vele processen in het lichaam</a:t>
            </a:r>
          </a:p>
          <a:p>
            <a:pPr marL="0" marR="0" lvl="0" indent="0" algn="l" rtl="0">
              <a:spcBef>
                <a:spcPts val="440"/>
              </a:spcBef>
              <a:spcAft>
                <a:spcPts val="0"/>
              </a:spcAft>
              <a:buClr>
                <a:schemeClr val="dk1"/>
              </a:buClr>
              <a:buSzPct val="25000"/>
              <a:buFont typeface="Quattrocento Sans"/>
              <a:buNone/>
            </a:pPr>
            <a:r>
              <a:rPr lang="en-GB" sz="2200" b="0" i="0" u="none" strike="noStrike" cap="none" baseline="0">
                <a:solidFill>
                  <a:schemeClr val="dk1"/>
                </a:solidFill>
                <a:latin typeface="Quattrocento Sans"/>
                <a:ea typeface="Quattrocento Sans"/>
                <a:cs typeface="Quattrocento Sans"/>
                <a:sym typeface="Quattrocento Sans"/>
              </a:rPr>
              <a:t>Niet op een specifiek orgaan. </a:t>
            </a:r>
          </a:p>
        </p:txBody>
      </p:sp>
      <p:grpSp>
        <p:nvGrpSpPr>
          <p:cNvPr id="111" name="Shape 111"/>
          <p:cNvGrpSpPr/>
          <p:nvPr/>
        </p:nvGrpSpPr>
        <p:grpSpPr>
          <a:xfrm>
            <a:off x="1012370" y="2519414"/>
            <a:ext cx="6013973" cy="4061626"/>
            <a:chOff x="0" y="1185"/>
            <a:chExt cx="6013973" cy="4061626"/>
          </a:xfrm>
        </p:grpSpPr>
        <p:sp>
          <p:nvSpPr>
            <p:cNvPr id="112" name="Shape 112"/>
            <p:cNvSpPr/>
            <p:nvPr/>
          </p:nvSpPr>
          <p:spPr>
            <a:xfrm rot="5400000">
              <a:off x="2786417" y="99053"/>
              <a:ext cx="1505644" cy="130990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3" name="Shape 113"/>
            <p:cNvSpPr txBox="1"/>
            <p:nvPr/>
          </p:nvSpPr>
          <p:spPr>
            <a:xfrm>
              <a:off x="3088413" y="235816"/>
              <a:ext cx="901653" cy="1036384"/>
            </a:xfrm>
            <a:prstGeom prst="rect">
              <a:avLst/>
            </a:prstGeom>
            <a:noFill/>
            <a:ln>
              <a:noFill/>
            </a:ln>
          </p:spPr>
          <p:txBody>
            <a:bodyPr lIns="121900" tIns="121900" rIns="121900" bIns="121900" anchor="ctr" anchorCtr="0">
              <a:noAutofit/>
            </a:bodyPr>
            <a:lstStyle/>
            <a:p>
              <a:pPr marL="0" marR="0" lvl="0" indent="0" algn="ctr" rtl="0">
                <a:lnSpc>
                  <a:spcPct val="90000"/>
                </a:lnSpc>
                <a:spcBef>
                  <a:spcPts val="0"/>
                </a:spcBef>
                <a:spcAft>
                  <a:spcPts val="1120"/>
                </a:spcAft>
                <a:buSzPct val="25000"/>
                <a:buNone/>
              </a:pPr>
              <a:r>
                <a:rPr lang="en-GB" sz="3200" b="0" i="0" u="none" strike="noStrike" cap="none" baseline="0">
                  <a:solidFill>
                    <a:schemeClr val="lt1"/>
                  </a:solidFill>
                  <a:latin typeface="Calibri"/>
                  <a:ea typeface="Calibri"/>
                  <a:cs typeface="Calibri"/>
                  <a:sym typeface="Calibri"/>
                </a:rPr>
                <a:t>°C</a:t>
              </a:r>
            </a:p>
          </p:txBody>
        </p:sp>
        <p:sp>
          <p:nvSpPr>
            <p:cNvPr id="114" name="Shape 114"/>
            <p:cNvSpPr/>
            <p:nvPr/>
          </p:nvSpPr>
          <p:spPr>
            <a:xfrm>
              <a:off x="0" y="1564363"/>
              <a:ext cx="2079218" cy="903385"/>
            </a:xfrm>
            <a:prstGeom prst="rect">
              <a:avLst/>
            </a:prstGeom>
            <a:noFill/>
            <a:ln>
              <a:noFill/>
            </a:ln>
          </p:spPr>
          <p:txBody>
            <a:bodyPr lIns="91425" tIns="91425" rIns="91425" bIns="91425" anchor="ctr" anchorCtr="0">
              <a:noAutofit/>
            </a:bodyPr>
            <a:lstStyle/>
            <a:p>
              <a:pPr>
                <a:spcBef>
                  <a:spcPts val="0"/>
                </a:spcBef>
                <a:buNone/>
              </a:pPr>
              <a:endParaRPr/>
            </a:p>
          </p:txBody>
        </p:sp>
        <p:sp>
          <p:nvSpPr>
            <p:cNvPr id="115" name="Shape 115"/>
            <p:cNvSpPr txBox="1"/>
            <p:nvPr/>
          </p:nvSpPr>
          <p:spPr>
            <a:xfrm>
              <a:off x="0" y="1564363"/>
              <a:ext cx="2079218" cy="903385"/>
            </a:xfrm>
            <a:prstGeom prst="rect">
              <a:avLst/>
            </a:prstGeom>
            <a:noFill/>
            <a:ln>
              <a:noFill/>
            </a:ln>
          </p:spPr>
          <p:txBody>
            <a:bodyPr lIns="95250" tIns="95250" rIns="95250" bIns="95250" anchor="ctr" anchorCtr="0">
              <a:noAutofit/>
            </a:bodyPr>
            <a:lstStyle/>
            <a:p>
              <a:pPr marL="0" marR="0" lvl="0" indent="0" algn="l" rtl="0">
                <a:lnSpc>
                  <a:spcPct val="90000"/>
                </a:lnSpc>
                <a:spcBef>
                  <a:spcPts val="0"/>
                </a:spcBef>
                <a:spcAft>
                  <a:spcPts val="875"/>
                </a:spcAft>
                <a:buSzPct val="25000"/>
                <a:buNone/>
              </a:pPr>
              <a:r>
                <a:rPr lang="en-GB" sz="2500" b="0" i="0" u="none" strike="noStrike" cap="none" baseline="0">
                  <a:solidFill>
                    <a:schemeClr val="dk1"/>
                  </a:solidFill>
                  <a:latin typeface="Calibri"/>
                  <a:ea typeface="Calibri"/>
                  <a:cs typeface="Calibri"/>
                  <a:sym typeface="Calibri"/>
                </a:rPr>
                <a:t>Voorbeelden van invloeden</a:t>
              </a:r>
            </a:p>
          </p:txBody>
        </p:sp>
        <p:sp>
          <p:nvSpPr>
            <p:cNvPr id="116" name="Shape 116"/>
            <p:cNvSpPr/>
            <p:nvPr/>
          </p:nvSpPr>
          <p:spPr>
            <a:xfrm rot="5400000">
              <a:off x="1371714" y="99053"/>
              <a:ext cx="1505644" cy="130990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 name="Shape 117"/>
            <p:cNvSpPr txBox="1"/>
            <p:nvPr/>
          </p:nvSpPr>
          <p:spPr>
            <a:xfrm>
              <a:off x="1673709" y="235816"/>
              <a:ext cx="901653" cy="1036384"/>
            </a:xfrm>
            <a:prstGeom prst="rect">
              <a:avLst/>
            </a:prstGeom>
            <a:noFill/>
            <a:ln>
              <a:noFill/>
            </a:ln>
          </p:spPr>
          <p:txBody>
            <a:bodyPr lIns="0" tIns="0" rIns="0" bIns="0" anchor="ctr" anchorCtr="0">
              <a:noAutofit/>
            </a:bodyPr>
            <a:lstStyle/>
            <a:p>
              <a:pPr marL="0" marR="0" lvl="0" indent="0" algn="ctr" rtl="0">
                <a:lnSpc>
                  <a:spcPct val="90000"/>
                </a:lnSpc>
                <a:spcBef>
                  <a:spcPts val="0"/>
                </a:spcBef>
                <a:spcAft>
                  <a:spcPts val="1120"/>
                </a:spcAft>
                <a:buSzPct val="25000"/>
                <a:buNone/>
              </a:pPr>
              <a:r>
                <a:rPr lang="en-GB" sz="3200" b="0" i="0" u="none" strike="noStrike" cap="none" baseline="0">
                  <a:solidFill>
                    <a:schemeClr val="lt1"/>
                  </a:solidFill>
                  <a:latin typeface="Calibri"/>
                  <a:ea typeface="Calibri"/>
                  <a:cs typeface="Calibri"/>
                  <a:sym typeface="Calibri"/>
                </a:rPr>
                <a:t>pols</a:t>
              </a:r>
            </a:p>
          </p:txBody>
        </p:sp>
        <p:sp>
          <p:nvSpPr>
            <p:cNvPr id="118" name="Shape 118"/>
            <p:cNvSpPr/>
            <p:nvPr/>
          </p:nvSpPr>
          <p:spPr>
            <a:xfrm rot="5400000">
              <a:off x="2121686" y="1155735"/>
              <a:ext cx="1505644" cy="175252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9" name="Shape 119"/>
            <p:cNvSpPr txBox="1"/>
            <p:nvPr/>
          </p:nvSpPr>
          <p:spPr>
            <a:xfrm>
              <a:off x="2290332" y="1530117"/>
              <a:ext cx="1168352" cy="1003762"/>
            </a:xfrm>
            <a:prstGeom prst="rect">
              <a:avLst/>
            </a:prstGeom>
            <a:noFill/>
            <a:ln>
              <a:noFill/>
            </a:ln>
          </p:spPr>
          <p:txBody>
            <a:bodyPr lIns="91425" tIns="91425" rIns="91425" bIns="91425" anchor="ctr" anchorCtr="0">
              <a:noAutofit/>
            </a:bodyPr>
            <a:lstStyle/>
            <a:p>
              <a:pPr marL="0" marR="0" lvl="0" indent="0" algn="ctr" rtl="0">
                <a:lnSpc>
                  <a:spcPct val="90000"/>
                </a:lnSpc>
                <a:spcBef>
                  <a:spcPts val="0"/>
                </a:spcBef>
                <a:spcAft>
                  <a:spcPts val="840"/>
                </a:spcAft>
                <a:buSzPct val="25000"/>
                <a:buNone/>
              </a:pPr>
              <a:r>
                <a:rPr lang="en-GB" sz="2400" b="0" i="0" u="none" strike="noStrike" cap="none" baseline="0">
                  <a:solidFill>
                    <a:schemeClr val="lt1"/>
                  </a:solidFill>
                  <a:latin typeface="Calibri"/>
                  <a:ea typeface="Calibri"/>
                  <a:cs typeface="Calibri"/>
                  <a:sym typeface="Calibri"/>
                </a:rPr>
                <a:t>Energie</a:t>
              </a:r>
            </a:p>
          </p:txBody>
        </p:sp>
        <p:sp>
          <p:nvSpPr>
            <p:cNvPr id="120" name="Shape 120"/>
            <p:cNvSpPr/>
            <p:nvPr/>
          </p:nvSpPr>
          <p:spPr>
            <a:xfrm>
              <a:off x="593654" y="1580305"/>
              <a:ext cx="1626096" cy="903385"/>
            </a:xfrm>
            <a:prstGeom prst="rect">
              <a:avLst/>
            </a:prstGeom>
            <a:noFill/>
            <a:ln>
              <a:noFill/>
            </a:ln>
          </p:spPr>
          <p:txBody>
            <a:bodyPr lIns="91425" tIns="91425" rIns="91425" bIns="91425" anchor="ctr" anchorCtr="0">
              <a:noAutofit/>
            </a:bodyPr>
            <a:lstStyle/>
            <a:p>
              <a:pPr>
                <a:spcBef>
                  <a:spcPts val="0"/>
                </a:spcBef>
                <a:buNone/>
              </a:pPr>
              <a:endParaRPr/>
            </a:p>
          </p:txBody>
        </p:sp>
        <p:sp>
          <p:nvSpPr>
            <p:cNvPr id="121" name="Shape 121"/>
            <p:cNvSpPr txBox="1"/>
            <p:nvPr/>
          </p:nvSpPr>
          <p:spPr>
            <a:xfrm>
              <a:off x="593654" y="1580305"/>
              <a:ext cx="1626096" cy="903385"/>
            </a:xfrm>
            <a:prstGeom prst="rect">
              <a:avLst/>
            </a:prstGeom>
            <a:noFill/>
            <a:ln>
              <a:noFill/>
            </a:ln>
          </p:spPr>
          <p:txBody>
            <a:bodyPr lIns="95250" tIns="95250" rIns="95250" bIns="95250" anchor="ctr" anchorCtr="0">
              <a:noAutofit/>
            </a:bodyPr>
            <a:lstStyle/>
            <a:p>
              <a:pPr marL="0" marR="0" lvl="0" indent="0" algn="r" rtl="0">
                <a:lnSpc>
                  <a:spcPct val="90000"/>
                </a:lnSpc>
                <a:spcBef>
                  <a:spcPts val="0"/>
                </a:spcBef>
                <a:spcAft>
                  <a:spcPts val="875"/>
                </a:spcAft>
                <a:buNone/>
              </a:pPr>
              <a:endParaRPr sz="2500" b="0" i="0" u="none" strike="noStrike" cap="none" baseline="0">
                <a:solidFill>
                  <a:schemeClr val="dk1"/>
                </a:solidFill>
                <a:latin typeface="Calibri"/>
                <a:ea typeface="Calibri"/>
                <a:cs typeface="Calibri"/>
                <a:sym typeface="Calibri"/>
              </a:endParaRPr>
            </a:p>
          </p:txBody>
        </p:sp>
        <p:sp>
          <p:nvSpPr>
            <p:cNvPr id="122" name="Shape 122"/>
            <p:cNvSpPr/>
            <p:nvPr/>
          </p:nvSpPr>
          <p:spPr>
            <a:xfrm rot="5400000">
              <a:off x="3688705" y="1377044"/>
              <a:ext cx="1505644" cy="130990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3" name="Shape 123"/>
            <p:cNvSpPr txBox="1"/>
            <p:nvPr/>
          </p:nvSpPr>
          <p:spPr>
            <a:xfrm>
              <a:off x="3990701" y="1513808"/>
              <a:ext cx="901653" cy="1036384"/>
            </a:xfrm>
            <a:prstGeom prst="rect">
              <a:avLst/>
            </a:prstGeom>
            <a:noFill/>
            <a:ln>
              <a:noFill/>
            </a:ln>
          </p:spPr>
          <p:txBody>
            <a:bodyPr lIns="0" tIns="0" rIns="0" bIns="0" anchor="ctr" anchorCtr="0">
              <a:noAutofit/>
            </a:bodyPr>
            <a:lstStyle/>
            <a:p>
              <a:pPr marL="0" marR="0" lvl="0" indent="0" algn="ctr" rtl="0">
                <a:lnSpc>
                  <a:spcPct val="90000"/>
                </a:lnSpc>
                <a:spcBef>
                  <a:spcPts val="0"/>
                </a:spcBef>
                <a:spcAft>
                  <a:spcPts val="1120"/>
                </a:spcAft>
                <a:buSzPct val="25000"/>
                <a:buNone/>
              </a:pPr>
              <a:r>
                <a:rPr lang="en-GB" sz="3200" b="0" i="0" u="none" strike="noStrike" cap="none" baseline="0">
                  <a:solidFill>
                    <a:schemeClr val="lt1"/>
                  </a:solidFill>
                  <a:latin typeface="Calibri"/>
                  <a:ea typeface="Calibri"/>
                  <a:cs typeface="Calibri"/>
                  <a:sym typeface="Calibri"/>
                </a:rPr>
                <a:t>RR</a:t>
              </a:r>
            </a:p>
          </p:txBody>
        </p:sp>
        <p:sp>
          <p:nvSpPr>
            <p:cNvPr id="124" name="Shape 124"/>
            <p:cNvSpPr/>
            <p:nvPr/>
          </p:nvSpPr>
          <p:spPr>
            <a:xfrm rot="5400000">
              <a:off x="2886147" y="2655035"/>
              <a:ext cx="1505644" cy="130990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 name="Shape 125"/>
            <p:cNvSpPr txBox="1"/>
            <p:nvPr/>
          </p:nvSpPr>
          <p:spPr>
            <a:xfrm>
              <a:off x="3188142" y="2791799"/>
              <a:ext cx="901653" cy="1036384"/>
            </a:xfrm>
            <a:prstGeom prst="rect">
              <a:avLst/>
            </a:prstGeom>
            <a:noFill/>
            <a:ln>
              <a:noFill/>
            </a:ln>
          </p:spPr>
          <p:txBody>
            <a:bodyPr lIns="91425" tIns="91425" rIns="91425" bIns="91425" anchor="ctr" anchorCtr="0">
              <a:noAutofit/>
            </a:bodyPr>
            <a:lstStyle/>
            <a:p>
              <a:pPr marL="0" marR="0" lvl="0" indent="0" algn="ctr" rtl="0">
                <a:lnSpc>
                  <a:spcPct val="90000"/>
                </a:lnSpc>
                <a:spcBef>
                  <a:spcPts val="0"/>
                </a:spcBef>
                <a:spcAft>
                  <a:spcPts val="840"/>
                </a:spcAft>
                <a:buSzPct val="25000"/>
                <a:buNone/>
              </a:pPr>
              <a:r>
                <a:rPr lang="en-GB" sz="2400" b="0" i="0" u="none" strike="noStrike" cap="none" baseline="0">
                  <a:solidFill>
                    <a:schemeClr val="lt1"/>
                  </a:solidFill>
                  <a:latin typeface="Calibri"/>
                  <a:ea typeface="Calibri"/>
                  <a:cs typeface="Calibri"/>
                  <a:sym typeface="Calibri"/>
                </a:rPr>
                <a:t>Groei</a:t>
              </a:r>
            </a:p>
          </p:txBody>
        </p:sp>
        <p:sp>
          <p:nvSpPr>
            <p:cNvPr id="126" name="Shape 126"/>
            <p:cNvSpPr/>
            <p:nvPr/>
          </p:nvSpPr>
          <p:spPr>
            <a:xfrm>
              <a:off x="4333675" y="2858297"/>
              <a:ext cx="1680298" cy="903385"/>
            </a:xfrm>
            <a:prstGeom prst="rect">
              <a:avLst/>
            </a:prstGeom>
            <a:noFill/>
            <a:ln>
              <a:noFill/>
            </a:ln>
          </p:spPr>
          <p:txBody>
            <a:bodyPr lIns="91425" tIns="91425" rIns="91425" bIns="91425" anchor="ctr" anchorCtr="0">
              <a:noAutofit/>
            </a:bodyPr>
            <a:lstStyle/>
            <a:p>
              <a:pPr>
                <a:spcBef>
                  <a:spcPts val="0"/>
                </a:spcBef>
                <a:buNone/>
              </a:pPr>
              <a:endParaRPr/>
            </a:p>
          </p:txBody>
        </p:sp>
        <p:sp>
          <p:nvSpPr>
            <p:cNvPr id="127" name="Shape 127"/>
            <p:cNvSpPr txBox="1"/>
            <p:nvPr/>
          </p:nvSpPr>
          <p:spPr>
            <a:xfrm>
              <a:off x="4333675" y="2858297"/>
              <a:ext cx="1680298" cy="903385"/>
            </a:xfrm>
            <a:prstGeom prst="rect">
              <a:avLst/>
            </a:prstGeom>
            <a:noFill/>
            <a:ln>
              <a:noFill/>
            </a:ln>
          </p:spPr>
          <p:txBody>
            <a:bodyPr lIns="95250" tIns="95250" rIns="95250" bIns="95250" anchor="ctr" anchorCtr="0">
              <a:noAutofit/>
            </a:bodyPr>
            <a:lstStyle/>
            <a:p>
              <a:pPr marL="0" marR="0" lvl="0" indent="0" algn="l" rtl="0">
                <a:lnSpc>
                  <a:spcPct val="90000"/>
                </a:lnSpc>
                <a:spcBef>
                  <a:spcPts val="0"/>
                </a:spcBef>
                <a:spcAft>
                  <a:spcPts val="875"/>
                </a:spcAft>
                <a:buNone/>
              </a:pPr>
              <a:endParaRPr sz="2500" b="0" i="0" u="none" strike="noStrike" cap="none" baseline="0">
                <a:solidFill>
                  <a:schemeClr val="dk1"/>
                </a:solidFill>
                <a:latin typeface="Calibri"/>
                <a:ea typeface="Calibri"/>
                <a:cs typeface="Calibri"/>
                <a:sym typeface="Calibri"/>
              </a:endParaRPr>
            </a:p>
          </p:txBody>
        </p:sp>
        <p:sp>
          <p:nvSpPr>
            <p:cNvPr id="128" name="Shape 128"/>
            <p:cNvSpPr/>
            <p:nvPr/>
          </p:nvSpPr>
          <p:spPr>
            <a:xfrm rot="5400000">
              <a:off x="1471444" y="2655035"/>
              <a:ext cx="1505644" cy="1309909"/>
            </a:xfrm>
            <a:prstGeom prst="hexagon">
              <a:avLst>
                <a:gd name="adj" fmla="val 25000"/>
                <a:gd name="vf" fmla="val 11547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 name="Shape 129"/>
            <p:cNvSpPr txBox="1"/>
            <p:nvPr/>
          </p:nvSpPr>
          <p:spPr>
            <a:xfrm>
              <a:off x="1773439" y="2791799"/>
              <a:ext cx="901653" cy="1036384"/>
            </a:xfrm>
            <a:prstGeom prst="rect">
              <a:avLst/>
            </a:prstGeom>
            <a:noFill/>
            <a:ln>
              <a:noFill/>
            </a:ln>
          </p:spPr>
          <p:txBody>
            <a:bodyPr lIns="0" tIns="0" rIns="0" bIns="0" anchor="ctr" anchorCtr="0">
              <a:noAutofit/>
            </a:bodyPr>
            <a:lstStyle/>
            <a:p>
              <a:pPr marL="0" marR="0" lvl="0" indent="0" algn="ctr" rtl="0">
                <a:lnSpc>
                  <a:spcPct val="90000"/>
                </a:lnSpc>
                <a:spcBef>
                  <a:spcPts val="0"/>
                </a:spcBef>
                <a:spcAft>
                  <a:spcPts val="875"/>
                </a:spcAft>
                <a:buSzPct val="25000"/>
                <a:buNone/>
              </a:pPr>
              <a:r>
                <a:rPr lang="en-GB" sz="2500" b="0" i="0" u="none" strike="noStrike" cap="none" baseline="0">
                  <a:solidFill>
                    <a:schemeClr val="lt1"/>
                  </a:solidFill>
                  <a:latin typeface="Calibri"/>
                  <a:ea typeface="Calibri"/>
                  <a:cs typeface="Calibri"/>
                  <a:sym typeface="Calibri"/>
                </a:rPr>
                <a:t>Psyche</a:t>
              </a:r>
            </a:p>
          </p:txBody>
        </p:sp>
      </p:grpSp>
    </p:spTree>
    <p:extLst>
      <p:ext uri="{BB962C8B-B14F-4D97-AF65-F5344CB8AC3E}">
        <p14:creationId xmlns:p14="http://schemas.microsoft.com/office/powerpoint/2010/main" val="2249176706"/>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739620" y="371689"/>
            <a:ext cx="7543260" cy="817021"/>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GB" sz="2800" b="1" i="0" u="none" strike="noStrike" cap="none" baseline="0">
                <a:solidFill>
                  <a:schemeClr val="dk2"/>
                </a:solidFill>
                <a:latin typeface="Quattrocento Sans"/>
                <a:ea typeface="Quattrocento Sans"/>
                <a:cs typeface="Quattrocento Sans"/>
                <a:sym typeface="Quattrocento Sans"/>
              </a:rPr>
              <a:t>Klachtenpatroon aspecifiek</a:t>
            </a:r>
          </a:p>
        </p:txBody>
      </p:sp>
      <p:grpSp>
        <p:nvGrpSpPr>
          <p:cNvPr id="136" name="Shape 136"/>
          <p:cNvGrpSpPr/>
          <p:nvPr/>
        </p:nvGrpSpPr>
        <p:grpSpPr>
          <a:xfrm>
            <a:off x="1305652" y="1221369"/>
            <a:ext cx="6350531" cy="5159680"/>
            <a:chOff x="206804" y="0"/>
            <a:chExt cx="6350531" cy="5159680"/>
          </a:xfrm>
        </p:grpSpPr>
        <p:sp>
          <p:nvSpPr>
            <p:cNvPr id="137" name="Shape 137"/>
            <p:cNvSpPr/>
            <p:nvPr/>
          </p:nvSpPr>
          <p:spPr>
            <a:xfrm>
              <a:off x="613100" y="444139"/>
              <a:ext cx="5537935" cy="1319340"/>
            </a:xfrm>
            <a:prstGeom prst="roundRect">
              <a:avLst>
                <a:gd name="adj" fmla="val 10000"/>
              </a:avLst>
            </a:prstGeom>
            <a:solidFill>
              <a:srgbClr val="D1D3ED">
                <a:alpha val="89803"/>
              </a:srgbClr>
            </a:solidFill>
            <a:ln w="25400" cap="flat">
              <a:solidFill>
                <a:srgbClr val="D1D3ED">
                  <a:alpha val="89803"/>
                </a:srgbClr>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 name="Shape 138"/>
            <p:cNvSpPr/>
            <p:nvPr/>
          </p:nvSpPr>
          <p:spPr>
            <a:xfrm>
              <a:off x="206804" y="40495"/>
              <a:ext cx="3024061" cy="1618923"/>
            </a:xfrm>
            <a:prstGeom prst="roundRect">
              <a:avLst>
                <a:gd name="adj" fmla="val 10000"/>
              </a:avLst>
            </a:prstGeom>
            <a:blipFill rotWithShape="1">
              <a:blip r:embed="rId3">
                <a:alphaModFix/>
              </a:blip>
              <a:stretch>
                <a:fillRect t="-28996" b="-28996"/>
              </a:stretch>
            </a:bli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9" name="Shape 139"/>
            <p:cNvSpPr/>
            <p:nvPr/>
          </p:nvSpPr>
          <p:spPr>
            <a:xfrm rot="10800000">
              <a:off x="217690" y="1446059"/>
              <a:ext cx="3024061" cy="3713621"/>
            </a:xfrm>
            <a:prstGeom prst="round2SameRect">
              <a:avLst>
                <a:gd name="adj1" fmla="val 10500"/>
                <a:gd name="adj2" fmla="val 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0" name="Shape 140"/>
            <p:cNvSpPr txBox="1"/>
            <p:nvPr/>
          </p:nvSpPr>
          <p:spPr>
            <a:xfrm>
              <a:off x="310689" y="1446059"/>
              <a:ext cx="2838061" cy="3620620"/>
            </a:xfrm>
            <a:prstGeom prst="rect">
              <a:avLst/>
            </a:prstGeom>
            <a:noFill/>
            <a:ln>
              <a:noFill/>
            </a:ln>
          </p:spPr>
          <p:txBody>
            <a:bodyPr lIns="142225" tIns="142225" rIns="142225" bIns="142225" anchor="t" anchorCtr="0">
              <a:noAutofit/>
            </a:bodyPr>
            <a:lstStyle/>
            <a:p>
              <a:pPr marL="0" marR="0" lvl="0" indent="0" algn="l" rtl="0">
                <a:lnSpc>
                  <a:spcPct val="90000"/>
                </a:lnSpc>
                <a:spcBef>
                  <a:spcPts val="0"/>
                </a:spcBef>
                <a:spcAft>
                  <a:spcPts val="0"/>
                </a:spcAft>
                <a:buSzPct val="25000"/>
                <a:buNone/>
              </a:pPr>
              <a:r>
                <a:rPr lang="en-GB" sz="2000" b="0" i="0" u="none" strike="noStrike" cap="none" baseline="0">
                  <a:solidFill>
                    <a:schemeClr val="lt1"/>
                  </a:solidFill>
                  <a:latin typeface="Calibri"/>
                  <a:ea typeface="Calibri"/>
                  <a:cs typeface="Calibri"/>
                  <a:sym typeface="Calibri"/>
                </a:rPr>
                <a:t>Moeheid</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Gewichtstoename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Kouwelijkheid</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Haaruitval</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Obstipatie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Bradycardie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Myxoedeem </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Traagheid</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Menstruatiestoornissen</a:t>
              </a:r>
            </a:p>
            <a:p>
              <a:pPr marL="0" marR="0" lvl="0" indent="0" algn="l" rtl="0">
                <a:lnSpc>
                  <a:spcPct val="90000"/>
                </a:lnSpc>
                <a:spcBef>
                  <a:spcPts val="700"/>
                </a:spcBef>
                <a:spcAft>
                  <a:spcPts val="0"/>
                </a:spcAft>
                <a:buNone/>
              </a:pPr>
              <a:endParaRPr sz="2000" b="0" i="0" u="none" strike="noStrike" cap="none" baseline="0">
                <a:solidFill>
                  <a:schemeClr val="lt1"/>
                </a:solidFill>
                <a:latin typeface="Calibri"/>
                <a:ea typeface="Calibri"/>
                <a:cs typeface="Calibri"/>
                <a:sym typeface="Calibri"/>
              </a:endParaRPr>
            </a:p>
            <a:p>
              <a:pPr marL="0" marR="0" lvl="0" indent="0" algn="l" rtl="0">
                <a:lnSpc>
                  <a:spcPct val="90000"/>
                </a:lnSpc>
                <a:spcBef>
                  <a:spcPts val="700"/>
                </a:spcBef>
                <a:spcAft>
                  <a:spcPts val="0"/>
                </a:spcAft>
                <a:buNone/>
              </a:pPr>
              <a:endParaRPr sz="2000" b="0" i="0" u="none" strike="noStrike" cap="none" baseline="0">
                <a:solidFill>
                  <a:schemeClr val="lt1"/>
                </a:solidFill>
                <a:latin typeface="Calibri"/>
                <a:ea typeface="Calibri"/>
                <a:cs typeface="Calibri"/>
                <a:sym typeface="Calibri"/>
              </a:endParaRPr>
            </a:p>
            <a:p>
              <a:pPr marL="0" marR="0" lvl="0" indent="0" algn="l" rtl="0">
                <a:lnSpc>
                  <a:spcPct val="90000"/>
                </a:lnSpc>
                <a:spcBef>
                  <a:spcPts val="700"/>
                </a:spcBef>
                <a:spcAft>
                  <a:spcPts val="0"/>
                </a:spcAft>
                <a:buNone/>
              </a:pPr>
              <a:endParaRPr sz="2000" b="0" i="0" u="none" strike="noStrike" cap="none" baseline="0">
                <a:solidFill>
                  <a:schemeClr val="lt1"/>
                </a:solidFill>
                <a:latin typeface="Calibri"/>
                <a:ea typeface="Calibri"/>
                <a:cs typeface="Calibri"/>
                <a:sym typeface="Calibri"/>
              </a:endParaRPr>
            </a:p>
            <a:p>
              <a:pPr marL="0" marR="0" lvl="0" indent="0" algn="l" rtl="0">
                <a:lnSpc>
                  <a:spcPct val="90000"/>
                </a:lnSpc>
                <a:spcBef>
                  <a:spcPts val="700"/>
                </a:spcBef>
                <a:spcAft>
                  <a:spcPts val="700"/>
                </a:spcAft>
                <a:buNone/>
              </a:pPr>
              <a:endParaRPr sz="2000" b="0" i="0" u="none" strike="noStrike" cap="none" baseline="0">
                <a:solidFill>
                  <a:schemeClr val="lt1"/>
                </a:solidFill>
                <a:latin typeface="Calibri"/>
                <a:ea typeface="Calibri"/>
                <a:cs typeface="Calibri"/>
                <a:sym typeface="Calibri"/>
              </a:endParaRPr>
            </a:p>
          </p:txBody>
        </p:sp>
        <p:sp>
          <p:nvSpPr>
            <p:cNvPr id="141" name="Shape 141"/>
            <p:cNvSpPr/>
            <p:nvPr/>
          </p:nvSpPr>
          <p:spPr>
            <a:xfrm>
              <a:off x="3538307" y="0"/>
              <a:ext cx="2948732" cy="1559702"/>
            </a:xfrm>
            <a:prstGeom prst="roundRect">
              <a:avLst>
                <a:gd name="adj" fmla="val 10000"/>
              </a:avLst>
            </a:prstGeom>
            <a:blipFill rotWithShape="1">
              <a:blip r:embed="rId4">
                <a:alphaModFix/>
              </a:blip>
              <a:stretch>
                <a:fillRect t="-13997" b="-13999"/>
              </a:stretch>
            </a:bli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2" name="Shape 142"/>
            <p:cNvSpPr/>
            <p:nvPr/>
          </p:nvSpPr>
          <p:spPr>
            <a:xfrm rot="10800000">
              <a:off x="3533273" y="1448347"/>
              <a:ext cx="3024061" cy="3710571"/>
            </a:xfrm>
            <a:prstGeom prst="round2SameRect">
              <a:avLst>
                <a:gd name="adj1" fmla="val 10500"/>
                <a:gd name="adj2" fmla="val 0"/>
              </a:avLst>
            </a:prstGeom>
            <a:solidFill>
              <a:srgbClr val="2225A9"/>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 name="Shape 143"/>
            <p:cNvSpPr txBox="1"/>
            <p:nvPr/>
          </p:nvSpPr>
          <p:spPr>
            <a:xfrm>
              <a:off x="3626273" y="1448346"/>
              <a:ext cx="2838061" cy="3617571"/>
            </a:xfrm>
            <a:prstGeom prst="rect">
              <a:avLst/>
            </a:prstGeom>
            <a:noFill/>
            <a:ln>
              <a:noFill/>
            </a:ln>
          </p:spPr>
          <p:txBody>
            <a:bodyPr lIns="142225" tIns="142225" rIns="142225" bIns="142225" anchor="t" anchorCtr="0">
              <a:noAutofit/>
            </a:bodyPr>
            <a:lstStyle/>
            <a:p>
              <a:pPr marL="0" marR="0" lvl="0" indent="0" algn="l" rtl="0">
                <a:lnSpc>
                  <a:spcPct val="90000"/>
                </a:lnSpc>
                <a:spcBef>
                  <a:spcPts val="0"/>
                </a:spcBef>
                <a:spcAft>
                  <a:spcPts val="0"/>
                </a:spcAft>
                <a:buSzPct val="25000"/>
                <a:buNone/>
              </a:pPr>
              <a:r>
                <a:rPr lang="en-GB" sz="2000" b="0" i="0" u="none" strike="noStrike" cap="none" baseline="0">
                  <a:solidFill>
                    <a:schemeClr val="lt1"/>
                  </a:solidFill>
                  <a:latin typeface="Calibri"/>
                  <a:ea typeface="Calibri"/>
                  <a:cs typeface="Calibri"/>
                  <a:sym typeface="Calibri"/>
                </a:rPr>
                <a:t>Moeheid</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Gewichtsafname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Diarree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Nervositeit</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Oftalmopathie</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Hartkloppingen</a:t>
              </a:r>
            </a:p>
            <a:p>
              <a:pPr marL="0" marR="0" lvl="0" indent="0" algn="l" rtl="0">
                <a:lnSpc>
                  <a:spcPct val="90000"/>
                </a:lnSpc>
                <a:spcBef>
                  <a:spcPts val="700"/>
                </a:spcBef>
                <a:spcAft>
                  <a:spcPts val="0"/>
                </a:spcAft>
                <a:buSzPct val="25000"/>
                <a:buNone/>
              </a:pPr>
              <a:r>
                <a:rPr lang="en-GB" sz="2000" b="0" i="0" u="none" strike="noStrike" cap="none" baseline="0">
                  <a:solidFill>
                    <a:schemeClr val="lt1"/>
                  </a:solidFill>
                  <a:latin typeface="Calibri"/>
                  <a:ea typeface="Calibri"/>
                  <a:cs typeface="Calibri"/>
                  <a:sym typeface="Calibri"/>
                </a:rPr>
                <a:t>Menstruatiestoornissen</a:t>
              </a:r>
            </a:p>
            <a:p>
              <a:pPr marL="0" marR="0" lvl="0" indent="0" algn="l" rtl="0">
                <a:lnSpc>
                  <a:spcPct val="90000"/>
                </a:lnSpc>
                <a:spcBef>
                  <a:spcPts val="700"/>
                </a:spcBef>
                <a:spcAft>
                  <a:spcPts val="0"/>
                </a:spcAft>
                <a:buSzPct val="25000"/>
                <a:buNone/>
              </a:pPr>
              <a:r>
                <a:rPr lang="en-GB" sz="2000">
                  <a:solidFill>
                    <a:schemeClr val="lt1"/>
                  </a:solidFill>
                  <a:latin typeface="Calibri"/>
                  <a:ea typeface="Calibri"/>
                  <a:cs typeface="Calibri"/>
                  <a:sym typeface="Calibri"/>
                </a:rPr>
                <a:t>...</a:t>
              </a:r>
            </a:p>
            <a:p>
              <a:pPr marL="0" marR="0" lvl="0" indent="0" algn="l" rtl="0">
                <a:lnSpc>
                  <a:spcPct val="90000"/>
                </a:lnSpc>
                <a:spcBef>
                  <a:spcPts val="700"/>
                </a:spcBef>
                <a:spcAft>
                  <a:spcPts val="700"/>
                </a:spcAft>
                <a:buNone/>
              </a:pPr>
              <a:endParaRPr sz="2000" b="0" i="0" u="none" strike="noStrike" cap="none" baseline="0">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34104460"/>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1326499"/>
            <a:ext cx="7402748" cy="962939"/>
          </a:xfrm>
        </p:spPr>
        <p:txBody>
          <a:bodyPr/>
          <a:lstStyle/>
          <a:p>
            <a:pPr algn="ctr"/>
            <a:r>
              <a:rPr lang="nl-NL" dirty="0" smtClean="0"/>
              <a:t>Ontregelde diabetes</a:t>
            </a:r>
            <a:endParaRPr lang="nl-NL" dirty="0"/>
          </a:p>
        </p:txBody>
      </p:sp>
      <p:sp>
        <p:nvSpPr>
          <p:cNvPr id="5" name="Ondertitel 4"/>
          <p:cNvSpPr>
            <a:spLocks noGrp="1"/>
          </p:cNvSpPr>
          <p:nvPr>
            <p:ph type="subTitle" idx="1"/>
          </p:nvPr>
        </p:nvSpPr>
        <p:spPr/>
        <p:txBody>
          <a:bodyPr/>
          <a:lstStyle/>
          <a:p>
            <a:endParaRPr lang="nl-NL" dirty="0"/>
          </a:p>
        </p:txBody>
      </p:sp>
      <p:pic>
        <p:nvPicPr>
          <p:cNvPr id="6" name="Picture 2" descr="Afbeelding hyper sympton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9562" y="2850722"/>
            <a:ext cx="2181225" cy="313964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fbeelding hypo symptom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9950" y="2850722"/>
            <a:ext cx="2195089" cy="3139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049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10084931-menselijke-spier-anatomie"/>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813050" y="3203575"/>
            <a:ext cx="1612900" cy="158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tl"/>
          <p:cNvPicPr>
            <a:picLocks noChangeAspect="1" noChangeArrowheads="1"/>
          </p:cNvPicPr>
          <p:nvPr/>
        </p:nvPicPr>
        <p:blipFill>
          <a:blip r:embed="rId4">
            <a:clrChange>
              <a:clrFrom>
                <a:srgbClr val="EFEFEE"/>
              </a:clrFrom>
              <a:clrTo>
                <a:srgbClr val="EFEFEE">
                  <a:alpha val="0"/>
                </a:srgbClr>
              </a:clrTo>
            </a:clrChange>
            <a:extLst>
              <a:ext uri="{28A0092B-C50C-407E-A947-70E740481C1C}">
                <a14:useLocalDpi xmlns:a14="http://schemas.microsoft.com/office/drawing/2010/main" val="0"/>
              </a:ext>
            </a:extLst>
          </a:blip>
          <a:srcRect/>
          <a:stretch>
            <a:fillRect/>
          </a:stretch>
        </p:blipFill>
        <p:spPr bwMode="auto">
          <a:xfrm>
            <a:off x="2505075" y="5170488"/>
            <a:ext cx="2044700" cy="168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nier-thumb5562692"/>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68725" y="1212850"/>
            <a:ext cx="1909763"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5"/>
          <p:cNvSpPr>
            <a:spLocks noGrp="1"/>
          </p:cNvSpPr>
          <p:nvPr>
            <p:ph type="title"/>
          </p:nvPr>
        </p:nvSpPr>
        <p:spPr/>
        <p:txBody>
          <a:bodyPr/>
          <a:lstStyle/>
          <a:p>
            <a:pPr eaLnBrk="1" hangingPunct="1"/>
            <a:r>
              <a:rPr lang="en-US" altLang="nl-NL" sz="2000" dirty="0" err="1" smtClean="0">
                <a:ea typeface="ＭＳ Ｐゴシック" pitchFamily="34" charset="-128"/>
              </a:rPr>
              <a:t>Hyperosmolair</a:t>
            </a:r>
            <a:r>
              <a:rPr lang="en-US" altLang="nl-NL" sz="2000" dirty="0" smtClean="0">
                <a:ea typeface="ＭＳ Ｐゴシック" pitchFamily="34" charset="-128"/>
              </a:rPr>
              <a:t> </a:t>
            </a:r>
            <a:r>
              <a:rPr lang="en-US" altLang="nl-NL" sz="2000" dirty="0" err="1" smtClean="0">
                <a:ea typeface="ＭＳ Ｐゴシック" pitchFamily="34" charset="-128"/>
              </a:rPr>
              <a:t>hyperglycaemisch</a:t>
            </a:r>
            <a:r>
              <a:rPr lang="en-US" altLang="nl-NL" sz="2000" dirty="0" smtClean="0">
                <a:ea typeface="ＭＳ Ｐゴシック" pitchFamily="34" charset="-128"/>
              </a:rPr>
              <a:t> non-</a:t>
            </a:r>
            <a:r>
              <a:rPr lang="en-US" altLang="nl-NL" sz="2000" dirty="0" err="1" smtClean="0">
                <a:ea typeface="ＭＳ Ｐゴシック" pitchFamily="34" charset="-128"/>
              </a:rPr>
              <a:t>ketotische</a:t>
            </a:r>
            <a:r>
              <a:rPr lang="en-US" altLang="nl-NL" sz="2000" dirty="0" smtClean="0">
                <a:ea typeface="ＭＳ Ｐゴシック" pitchFamily="34" charset="-128"/>
              </a:rPr>
              <a:t> </a:t>
            </a:r>
            <a:r>
              <a:rPr lang="en-US" altLang="nl-NL" sz="2000" dirty="0" err="1" smtClean="0">
                <a:ea typeface="ＭＳ Ｐゴシック" pitchFamily="34" charset="-128"/>
              </a:rPr>
              <a:t>ontregeling</a:t>
            </a:r>
            <a:endParaRPr lang="nl-NL" altLang="nl-NL" sz="2000" dirty="0" smtClean="0">
              <a:ea typeface="ＭＳ Ｐゴシック" pitchFamily="34" charset="-128"/>
            </a:endParaRPr>
          </a:p>
        </p:txBody>
      </p:sp>
      <p:sp>
        <p:nvSpPr>
          <p:cNvPr id="6150" name="Text Box 6"/>
          <p:cNvSpPr txBox="1">
            <a:spLocks noChangeArrowheads="1"/>
          </p:cNvSpPr>
          <p:nvPr/>
        </p:nvSpPr>
        <p:spPr bwMode="auto">
          <a:xfrm>
            <a:off x="133350" y="3805238"/>
            <a:ext cx="1846263" cy="74295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Glucosetekort </a:t>
            </a:r>
          </a:p>
          <a:p>
            <a:pPr eaLnBrk="1" hangingPunct="1">
              <a:spcBef>
                <a:spcPct val="50000"/>
              </a:spcBef>
            </a:pPr>
            <a:r>
              <a:rPr lang="nl-NL" altLang="nl-NL"/>
              <a:t>in cellen</a:t>
            </a:r>
          </a:p>
        </p:txBody>
      </p:sp>
      <p:sp>
        <p:nvSpPr>
          <p:cNvPr id="6151" name="Text Box 8"/>
          <p:cNvSpPr txBox="1">
            <a:spLocks noChangeArrowheads="1"/>
          </p:cNvSpPr>
          <p:nvPr/>
        </p:nvSpPr>
        <p:spPr bwMode="auto">
          <a:xfrm>
            <a:off x="644525" y="2620963"/>
            <a:ext cx="2168525" cy="74295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Glycogenolyse</a:t>
            </a:r>
          </a:p>
          <a:p>
            <a:pPr eaLnBrk="1" hangingPunct="1">
              <a:spcBef>
                <a:spcPct val="50000"/>
              </a:spcBef>
            </a:pPr>
            <a:r>
              <a:rPr lang="nl-NL" altLang="nl-NL"/>
              <a:t>(spier en lever)</a:t>
            </a:r>
          </a:p>
        </p:txBody>
      </p:sp>
      <p:sp>
        <p:nvSpPr>
          <p:cNvPr id="6152" name="Text Box 9"/>
          <p:cNvSpPr txBox="1">
            <a:spLocks noChangeArrowheads="1"/>
          </p:cNvSpPr>
          <p:nvPr/>
        </p:nvSpPr>
        <p:spPr bwMode="auto">
          <a:xfrm>
            <a:off x="3556000" y="3952875"/>
            <a:ext cx="1882775"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Eiwitafbraak</a:t>
            </a:r>
          </a:p>
        </p:txBody>
      </p:sp>
      <p:sp>
        <p:nvSpPr>
          <p:cNvPr id="6153" name="Text Box 10"/>
          <p:cNvSpPr txBox="1">
            <a:spLocks noChangeArrowheads="1"/>
          </p:cNvSpPr>
          <p:nvPr/>
        </p:nvSpPr>
        <p:spPr bwMode="auto">
          <a:xfrm>
            <a:off x="3768725" y="6115050"/>
            <a:ext cx="21590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Gluconeogenese</a:t>
            </a:r>
          </a:p>
        </p:txBody>
      </p:sp>
      <p:sp>
        <p:nvSpPr>
          <p:cNvPr id="6154" name="Text Box 11"/>
          <p:cNvSpPr txBox="1">
            <a:spLocks noChangeArrowheads="1"/>
          </p:cNvSpPr>
          <p:nvPr/>
        </p:nvSpPr>
        <p:spPr bwMode="auto">
          <a:xfrm>
            <a:off x="1377950" y="1624013"/>
            <a:ext cx="2149475"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dirty="0"/>
              <a:t>Hyperglycaemie</a:t>
            </a:r>
          </a:p>
        </p:txBody>
      </p:sp>
      <p:sp>
        <p:nvSpPr>
          <p:cNvPr id="6155" name="Text Box 14"/>
          <p:cNvSpPr txBox="1">
            <a:spLocks noChangeArrowheads="1"/>
          </p:cNvSpPr>
          <p:nvPr/>
        </p:nvSpPr>
        <p:spPr bwMode="auto">
          <a:xfrm>
            <a:off x="5176838" y="1797050"/>
            <a:ext cx="1601787"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Glucosurie</a:t>
            </a:r>
          </a:p>
        </p:txBody>
      </p:sp>
      <p:sp>
        <p:nvSpPr>
          <p:cNvPr id="6156" name="Text Box 17"/>
          <p:cNvSpPr txBox="1">
            <a:spLocks noChangeArrowheads="1"/>
          </p:cNvSpPr>
          <p:nvPr/>
        </p:nvSpPr>
        <p:spPr bwMode="auto">
          <a:xfrm>
            <a:off x="5087938" y="2603500"/>
            <a:ext cx="11811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Polyurie </a:t>
            </a:r>
          </a:p>
        </p:txBody>
      </p:sp>
      <p:sp>
        <p:nvSpPr>
          <p:cNvPr id="6157" name="Text Box 20"/>
          <p:cNvSpPr txBox="1">
            <a:spLocks noChangeArrowheads="1"/>
          </p:cNvSpPr>
          <p:nvPr/>
        </p:nvSpPr>
        <p:spPr bwMode="auto">
          <a:xfrm>
            <a:off x="7164388" y="1970088"/>
            <a:ext cx="14859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Dehydratie</a:t>
            </a:r>
          </a:p>
        </p:txBody>
      </p:sp>
      <p:sp>
        <p:nvSpPr>
          <p:cNvPr id="6158" name="Line 22"/>
          <p:cNvSpPr>
            <a:spLocks noChangeShapeType="1"/>
          </p:cNvSpPr>
          <p:nvPr/>
        </p:nvSpPr>
        <p:spPr bwMode="auto">
          <a:xfrm flipV="1">
            <a:off x="1033463" y="3363913"/>
            <a:ext cx="687387" cy="441325"/>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59" name="Line 23"/>
          <p:cNvSpPr>
            <a:spLocks noChangeShapeType="1"/>
          </p:cNvSpPr>
          <p:nvPr/>
        </p:nvSpPr>
        <p:spPr bwMode="auto">
          <a:xfrm flipV="1">
            <a:off x="1720850" y="1970088"/>
            <a:ext cx="784225" cy="633412"/>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0" name="Line 24"/>
          <p:cNvSpPr>
            <a:spLocks noChangeShapeType="1"/>
          </p:cNvSpPr>
          <p:nvPr/>
        </p:nvSpPr>
        <p:spPr bwMode="auto">
          <a:xfrm>
            <a:off x="1979613" y="4151313"/>
            <a:ext cx="1576387" cy="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1" name="Line 25"/>
          <p:cNvSpPr>
            <a:spLocks noChangeShapeType="1"/>
          </p:cNvSpPr>
          <p:nvPr/>
        </p:nvSpPr>
        <p:spPr bwMode="auto">
          <a:xfrm flipH="1">
            <a:off x="3556000" y="4298950"/>
            <a:ext cx="869950" cy="1217613"/>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2" name="Line 30"/>
          <p:cNvSpPr>
            <a:spLocks noChangeShapeType="1"/>
          </p:cNvSpPr>
          <p:nvPr/>
        </p:nvSpPr>
        <p:spPr bwMode="auto">
          <a:xfrm>
            <a:off x="3527425" y="1797050"/>
            <a:ext cx="688975" cy="198438"/>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3" name="Line 31"/>
          <p:cNvSpPr>
            <a:spLocks noChangeShapeType="1"/>
          </p:cNvSpPr>
          <p:nvPr/>
        </p:nvSpPr>
        <p:spPr bwMode="auto">
          <a:xfrm flipV="1">
            <a:off x="6269038" y="2143125"/>
            <a:ext cx="895350" cy="6223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4" name="Line 35"/>
          <p:cNvSpPr>
            <a:spLocks noChangeShapeType="1"/>
          </p:cNvSpPr>
          <p:nvPr/>
        </p:nvSpPr>
        <p:spPr bwMode="auto">
          <a:xfrm>
            <a:off x="5927725" y="6292850"/>
            <a:ext cx="1236663"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5" name="Line 36"/>
          <p:cNvSpPr>
            <a:spLocks noChangeShapeType="1"/>
          </p:cNvSpPr>
          <p:nvPr/>
        </p:nvSpPr>
        <p:spPr bwMode="auto">
          <a:xfrm flipH="1" flipV="1">
            <a:off x="2903538" y="1970088"/>
            <a:ext cx="4260850" cy="4297362"/>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6166" name="Text Box 37"/>
          <p:cNvSpPr txBox="1">
            <a:spLocks noChangeArrowheads="1"/>
          </p:cNvSpPr>
          <p:nvPr/>
        </p:nvSpPr>
        <p:spPr bwMode="auto">
          <a:xfrm>
            <a:off x="6778625" y="3030538"/>
            <a:ext cx="2017713"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Hypernatriemie</a:t>
            </a:r>
          </a:p>
        </p:txBody>
      </p:sp>
      <p:sp>
        <p:nvSpPr>
          <p:cNvPr id="6167" name="Line 38"/>
          <p:cNvSpPr>
            <a:spLocks noChangeShapeType="1"/>
          </p:cNvSpPr>
          <p:nvPr/>
        </p:nvSpPr>
        <p:spPr bwMode="auto">
          <a:xfrm>
            <a:off x="6269038" y="2765425"/>
            <a:ext cx="509587" cy="43815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Tree>
    <p:extLst>
      <p:ext uri="{BB962C8B-B14F-4D97-AF65-F5344CB8AC3E}">
        <p14:creationId xmlns:p14="http://schemas.microsoft.com/office/powerpoint/2010/main" val="45486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0" descr="10084931-menselijke-spier-anatomie"/>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813050" y="3203575"/>
            <a:ext cx="1612900" cy="158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7" descr="tl"/>
          <p:cNvPicPr>
            <a:picLocks noChangeAspect="1" noChangeArrowheads="1"/>
          </p:cNvPicPr>
          <p:nvPr/>
        </p:nvPicPr>
        <p:blipFill>
          <a:blip r:embed="rId4">
            <a:clrChange>
              <a:clrFrom>
                <a:srgbClr val="EFEFEE"/>
              </a:clrFrom>
              <a:clrTo>
                <a:srgbClr val="EFEFEE">
                  <a:alpha val="0"/>
                </a:srgbClr>
              </a:clrTo>
            </a:clrChange>
            <a:extLst>
              <a:ext uri="{28A0092B-C50C-407E-A947-70E740481C1C}">
                <a14:useLocalDpi xmlns:a14="http://schemas.microsoft.com/office/drawing/2010/main" val="0"/>
              </a:ext>
            </a:extLst>
          </a:blip>
          <a:srcRect/>
          <a:stretch>
            <a:fillRect/>
          </a:stretch>
        </p:blipFill>
        <p:spPr bwMode="auto">
          <a:xfrm>
            <a:off x="2505075" y="5170488"/>
            <a:ext cx="2044700" cy="168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5" descr="nier-thumb5562692"/>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68725" y="1212850"/>
            <a:ext cx="1909763"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2"/>
          <p:cNvSpPr>
            <a:spLocks noGrp="1"/>
          </p:cNvSpPr>
          <p:nvPr>
            <p:ph type="title"/>
          </p:nvPr>
        </p:nvSpPr>
        <p:spPr/>
        <p:txBody>
          <a:bodyPr/>
          <a:lstStyle/>
          <a:p>
            <a:pPr eaLnBrk="1" hangingPunct="1"/>
            <a:r>
              <a:rPr lang="nl-NL" altLang="nl-NL" sz="2000" dirty="0" smtClean="0">
                <a:ea typeface="ＭＳ Ｐゴシック" pitchFamily="34" charset="-128"/>
              </a:rPr>
              <a:t>Diabetische ontregeling (</a:t>
            </a:r>
            <a:r>
              <a:rPr lang="nl-NL" altLang="nl-NL" sz="2000" dirty="0" err="1" smtClean="0">
                <a:ea typeface="ＭＳ Ｐゴシック" pitchFamily="34" charset="-128"/>
              </a:rPr>
              <a:t>keto-acidotisch</a:t>
            </a:r>
            <a:r>
              <a:rPr lang="nl-NL" altLang="nl-NL" sz="2000" dirty="0" smtClean="0">
                <a:ea typeface="ＭＳ Ｐゴシック" pitchFamily="34" charset="-128"/>
              </a:rPr>
              <a:t> coma)</a:t>
            </a:r>
          </a:p>
        </p:txBody>
      </p:sp>
      <p:sp>
        <p:nvSpPr>
          <p:cNvPr id="4102" name="Text Box 4"/>
          <p:cNvSpPr txBox="1">
            <a:spLocks noChangeArrowheads="1"/>
          </p:cNvSpPr>
          <p:nvPr/>
        </p:nvSpPr>
        <p:spPr bwMode="auto">
          <a:xfrm>
            <a:off x="133350" y="3805238"/>
            <a:ext cx="1846263" cy="74295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Glucosetekort </a:t>
            </a:r>
          </a:p>
          <a:p>
            <a:pPr eaLnBrk="1" hangingPunct="1">
              <a:spcBef>
                <a:spcPct val="50000"/>
              </a:spcBef>
            </a:pPr>
            <a:r>
              <a:rPr lang="nl-NL" altLang="nl-NL"/>
              <a:t>in cellen</a:t>
            </a:r>
          </a:p>
        </p:txBody>
      </p:sp>
      <p:sp>
        <p:nvSpPr>
          <p:cNvPr id="4103" name="Text Box 6"/>
          <p:cNvSpPr txBox="1">
            <a:spLocks noChangeArrowheads="1"/>
          </p:cNvSpPr>
          <p:nvPr/>
        </p:nvSpPr>
        <p:spPr bwMode="auto">
          <a:xfrm>
            <a:off x="865188" y="5102225"/>
            <a:ext cx="1401762"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Lipolyse</a:t>
            </a:r>
          </a:p>
        </p:txBody>
      </p:sp>
      <p:sp>
        <p:nvSpPr>
          <p:cNvPr id="4104" name="Text Box 7"/>
          <p:cNvSpPr txBox="1">
            <a:spLocks noChangeArrowheads="1"/>
          </p:cNvSpPr>
          <p:nvPr/>
        </p:nvSpPr>
        <p:spPr bwMode="auto">
          <a:xfrm>
            <a:off x="644525" y="2620963"/>
            <a:ext cx="2168525" cy="74295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Glycogenolyse</a:t>
            </a:r>
          </a:p>
          <a:p>
            <a:pPr eaLnBrk="1" hangingPunct="1">
              <a:spcBef>
                <a:spcPct val="50000"/>
              </a:spcBef>
            </a:pPr>
            <a:r>
              <a:rPr lang="nl-NL" altLang="nl-NL"/>
              <a:t>(spier  en lever)</a:t>
            </a:r>
          </a:p>
        </p:txBody>
      </p:sp>
      <p:sp>
        <p:nvSpPr>
          <p:cNvPr id="4105" name="Text Box 8"/>
          <p:cNvSpPr txBox="1">
            <a:spLocks noChangeArrowheads="1"/>
          </p:cNvSpPr>
          <p:nvPr/>
        </p:nvSpPr>
        <p:spPr bwMode="auto">
          <a:xfrm>
            <a:off x="3556000" y="3952875"/>
            <a:ext cx="1882775"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Eiwitafbraak</a:t>
            </a:r>
          </a:p>
        </p:txBody>
      </p:sp>
      <p:sp>
        <p:nvSpPr>
          <p:cNvPr id="4106" name="Text Box 9"/>
          <p:cNvSpPr txBox="1">
            <a:spLocks noChangeArrowheads="1"/>
          </p:cNvSpPr>
          <p:nvPr/>
        </p:nvSpPr>
        <p:spPr bwMode="auto">
          <a:xfrm>
            <a:off x="3768725" y="6115050"/>
            <a:ext cx="21590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Gluconeogenese</a:t>
            </a:r>
          </a:p>
        </p:txBody>
      </p:sp>
      <p:sp>
        <p:nvSpPr>
          <p:cNvPr id="4107" name="Text Box 10"/>
          <p:cNvSpPr txBox="1">
            <a:spLocks noChangeArrowheads="1"/>
          </p:cNvSpPr>
          <p:nvPr/>
        </p:nvSpPr>
        <p:spPr bwMode="auto">
          <a:xfrm>
            <a:off x="1377950" y="1624013"/>
            <a:ext cx="2149475"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Hyperglycaemie</a:t>
            </a:r>
          </a:p>
        </p:txBody>
      </p:sp>
      <p:sp>
        <p:nvSpPr>
          <p:cNvPr id="4108" name="Text Box 11"/>
          <p:cNvSpPr txBox="1">
            <a:spLocks noChangeArrowheads="1"/>
          </p:cNvSpPr>
          <p:nvPr/>
        </p:nvSpPr>
        <p:spPr bwMode="auto">
          <a:xfrm>
            <a:off x="4722813" y="5170488"/>
            <a:ext cx="1090612"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Ketose</a:t>
            </a:r>
          </a:p>
        </p:txBody>
      </p:sp>
      <p:sp>
        <p:nvSpPr>
          <p:cNvPr id="4109" name="Text Box 12"/>
          <p:cNvSpPr txBox="1">
            <a:spLocks noChangeArrowheads="1"/>
          </p:cNvSpPr>
          <p:nvPr/>
        </p:nvSpPr>
        <p:spPr bwMode="auto">
          <a:xfrm>
            <a:off x="7456488" y="3805238"/>
            <a:ext cx="1122362"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Acidose</a:t>
            </a:r>
          </a:p>
        </p:txBody>
      </p:sp>
      <p:sp>
        <p:nvSpPr>
          <p:cNvPr id="4110" name="Text Box 13"/>
          <p:cNvSpPr txBox="1">
            <a:spLocks noChangeArrowheads="1"/>
          </p:cNvSpPr>
          <p:nvPr/>
        </p:nvSpPr>
        <p:spPr bwMode="auto">
          <a:xfrm>
            <a:off x="5176838" y="1797050"/>
            <a:ext cx="1601787"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Glucosurie</a:t>
            </a:r>
          </a:p>
        </p:txBody>
      </p:sp>
      <p:sp>
        <p:nvSpPr>
          <p:cNvPr id="4111" name="Text Box 22"/>
          <p:cNvSpPr txBox="1">
            <a:spLocks noChangeArrowheads="1"/>
          </p:cNvSpPr>
          <p:nvPr/>
        </p:nvSpPr>
        <p:spPr bwMode="auto">
          <a:xfrm>
            <a:off x="7456488" y="2949575"/>
            <a:ext cx="998537"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Coma</a:t>
            </a:r>
          </a:p>
        </p:txBody>
      </p:sp>
      <p:sp>
        <p:nvSpPr>
          <p:cNvPr id="4112" name="Text Box 23"/>
          <p:cNvSpPr txBox="1">
            <a:spLocks noChangeArrowheads="1"/>
          </p:cNvSpPr>
          <p:nvPr/>
        </p:nvSpPr>
        <p:spPr bwMode="auto">
          <a:xfrm>
            <a:off x="6778625" y="4929188"/>
            <a:ext cx="2046288"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Hyperventilatie</a:t>
            </a:r>
          </a:p>
        </p:txBody>
      </p:sp>
      <p:sp>
        <p:nvSpPr>
          <p:cNvPr id="4113" name="Text Box 24"/>
          <p:cNvSpPr txBox="1">
            <a:spLocks noChangeArrowheads="1"/>
          </p:cNvSpPr>
          <p:nvPr/>
        </p:nvSpPr>
        <p:spPr bwMode="auto">
          <a:xfrm>
            <a:off x="5087938" y="2603500"/>
            <a:ext cx="11811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Polyurie </a:t>
            </a:r>
          </a:p>
        </p:txBody>
      </p:sp>
      <p:sp>
        <p:nvSpPr>
          <p:cNvPr id="4114" name="Text Box 27"/>
          <p:cNvSpPr txBox="1">
            <a:spLocks noChangeArrowheads="1"/>
          </p:cNvSpPr>
          <p:nvPr/>
        </p:nvSpPr>
        <p:spPr bwMode="auto">
          <a:xfrm>
            <a:off x="7164388" y="1970088"/>
            <a:ext cx="1485900" cy="34607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spcBef>
                <a:spcPct val="50000"/>
              </a:spcBef>
            </a:pPr>
            <a:r>
              <a:rPr lang="nl-NL" altLang="nl-NL"/>
              <a:t>Dehydratie</a:t>
            </a:r>
          </a:p>
        </p:txBody>
      </p:sp>
      <p:sp>
        <p:nvSpPr>
          <p:cNvPr id="4115" name="Line 33"/>
          <p:cNvSpPr>
            <a:spLocks noChangeShapeType="1"/>
          </p:cNvSpPr>
          <p:nvPr/>
        </p:nvSpPr>
        <p:spPr bwMode="auto">
          <a:xfrm>
            <a:off x="1033463" y="4548188"/>
            <a:ext cx="504825" cy="554037"/>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16" name="Line 34"/>
          <p:cNvSpPr>
            <a:spLocks noChangeShapeType="1"/>
          </p:cNvSpPr>
          <p:nvPr/>
        </p:nvSpPr>
        <p:spPr bwMode="auto">
          <a:xfrm flipV="1">
            <a:off x="1033463" y="3363913"/>
            <a:ext cx="687387" cy="441325"/>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17" name="Line 35"/>
          <p:cNvSpPr>
            <a:spLocks noChangeShapeType="1"/>
          </p:cNvSpPr>
          <p:nvPr/>
        </p:nvSpPr>
        <p:spPr bwMode="auto">
          <a:xfrm flipV="1">
            <a:off x="1720850" y="1970088"/>
            <a:ext cx="784225" cy="633412"/>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18" name="Line 36"/>
          <p:cNvSpPr>
            <a:spLocks noChangeShapeType="1"/>
          </p:cNvSpPr>
          <p:nvPr/>
        </p:nvSpPr>
        <p:spPr bwMode="auto">
          <a:xfrm>
            <a:off x="1979613" y="4151313"/>
            <a:ext cx="1576387" cy="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19" name="Line 37"/>
          <p:cNvSpPr>
            <a:spLocks noChangeShapeType="1"/>
          </p:cNvSpPr>
          <p:nvPr/>
        </p:nvSpPr>
        <p:spPr bwMode="auto">
          <a:xfrm flipH="1">
            <a:off x="3556000" y="4298950"/>
            <a:ext cx="869950" cy="1217613"/>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0" name="Line 38"/>
          <p:cNvSpPr>
            <a:spLocks noChangeShapeType="1"/>
          </p:cNvSpPr>
          <p:nvPr/>
        </p:nvSpPr>
        <p:spPr bwMode="auto">
          <a:xfrm>
            <a:off x="1538288" y="5448300"/>
            <a:ext cx="1274762" cy="4572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1" name="Line 39"/>
          <p:cNvSpPr>
            <a:spLocks noChangeShapeType="1"/>
          </p:cNvSpPr>
          <p:nvPr/>
        </p:nvSpPr>
        <p:spPr bwMode="auto">
          <a:xfrm flipV="1">
            <a:off x="2813050" y="5448300"/>
            <a:ext cx="1909763" cy="4572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2" name="Line 40"/>
          <p:cNvSpPr>
            <a:spLocks noChangeShapeType="1"/>
          </p:cNvSpPr>
          <p:nvPr/>
        </p:nvSpPr>
        <p:spPr bwMode="auto">
          <a:xfrm flipV="1">
            <a:off x="5813425" y="3952875"/>
            <a:ext cx="1643063" cy="1322388"/>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3" name="Line 41"/>
          <p:cNvSpPr>
            <a:spLocks noChangeShapeType="1"/>
          </p:cNvSpPr>
          <p:nvPr/>
        </p:nvSpPr>
        <p:spPr bwMode="auto">
          <a:xfrm flipV="1">
            <a:off x="5268913" y="2949575"/>
            <a:ext cx="658812" cy="2220913"/>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4" name="Line 42"/>
          <p:cNvSpPr>
            <a:spLocks noChangeShapeType="1"/>
          </p:cNvSpPr>
          <p:nvPr/>
        </p:nvSpPr>
        <p:spPr bwMode="auto">
          <a:xfrm>
            <a:off x="3527425" y="1797050"/>
            <a:ext cx="688975" cy="198438"/>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5" name="Line 43"/>
          <p:cNvSpPr>
            <a:spLocks noChangeShapeType="1"/>
          </p:cNvSpPr>
          <p:nvPr/>
        </p:nvSpPr>
        <p:spPr bwMode="auto">
          <a:xfrm flipV="1">
            <a:off x="6269038" y="2143125"/>
            <a:ext cx="895350" cy="6223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6" name="Line 44"/>
          <p:cNvSpPr>
            <a:spLocks noChangeShapeType="1"/>
          </p:cNvSpPr>
          <p:nvPr/>
        </p:nvSpPr>
        <p:spPr bwMode="auto">
          <a:xfrm>
            <a:off x="7961313" y="2341563"/>
            <a:ext cx="0" cy="608012"/>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7" name="Line 45"/>
          <p:cNvSpPr>
            <a:spLocks noChangeShapeType="1"/>
          </p:cNvSpPr>
          <p:nvPr/>
        </p:nvSpPr>
        <p:spPr bwMode="auto">
          <a:xfrm flipV="1">
            <a:off x="7961313" y="3295650"/>
            <a:ext cx="0" cy="509588"/>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8" name="Line 46"/>
          <p:cNvSpPr>
            <a:spLocks noChangeShapeType="1"/>
          </p:cNvSpPr>
          <p:nvPr/>
        </p:nvSpPr>
        <p:spPr bwMode="auto">
          <a:xfrm>
            <a:off x="7961313" y="4151313"/>
            <a:ext cx="0" cy="777875"/>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29" name="Line 47"/>
          <p:cNvSpPr>
            <a:spLocks noChangeShapeType="1"/>
          </p:cNvSpPr>
          <p:nvPr/>
        </p:nvSpPr>
        <p:spPr bwMode="auto">
          <a:xfrm>
            <a:off x="5927725" y="6292850"/>
            <a:ext cx="1236663"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4130" name="Line 48"/>
          <p:cNvSpPr>
            <a:spLocks noChangeShapeType="1"/>
          </p:cNvSpPr>
          <p:nvPr/>
        </p:nvSpPr>
        <p:spPr bwMode="auto">
          <a:xfrm flipH="1" flipV="1">
            <a:off x="2903538" y="1970088"/>
            <a:ext cx="4260850" cy="4297362"/>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cxnSp>
        <p:nvCxnSpPr>
          <p:cNvPr id="3" name="Rechte verbindingslijn met pijl 2"/>
          <p:cNvCxnSpPr>
            <a:stCxn id="4121" idx="0"/>
          </p:cNvCxnSpPr>
          <p:nvPr/>
        </p:nvCxnSpPr>
        <p:spPr>
          <a:xfrm>
            <a:off x="2813050" y="5905500"/>
            <a:ext cx="954088" cy="382588"/>
          </a:xfrm>
          <a:prstGeom prst="straightConnector1">
            <a:avLst/>
          </a:prstGeom>
          <a:ln w="12700">
            <a:solidFill>
              <a:schemeClr val="accent6">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 name="Rechte verbindingslijn met pijl 4"/>
          <p:cNvCxnSpPr/>
          <p:nvPr/>
        </p:nvCxnSpPr>
        <p:spPr>
          <a:xfrm>
            <a:off x="3556000" y="5516563"/>
            <a:ext cx="211138" cy="750887"/>
          </a:xfrm>
          <a:prstGeom prst="straightConnector1">
            <a:avLst/>
          </a:prstGeom>
          <a:ln w="12700">
            <a:solidFill>
              <a:schemeClr val="accent6">
                <a:lumMod val="75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8793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UMC groen Onderwijs_NED">
  <a:themeElements>
    <a:clrScheme name="Aangepast 2">
      <a:dk1>
        <a:srgbClr val="1C1C1C"/>
      </a:dk1>
      <a:lt1>
        <a:sysClr val="window" lastClr="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ustomProperties xmlns="http://www.documentaal.nl/CustomProperties"/>
</file>

<file path=customXml/itemProps1.xml><?xml version="1.0" encoding="utf-8"?>
<ds:datastoreItem xmlns:ds="http://schemas.openxmlformats.org/officeDocument/2006/customXml" ds:itemID="{D9F555A5-F414-4B85-8C54-F699AF2073F7}">
  <ds:schemaRefs>
    <ds:schemaRef ds:uri="http://www.documentaal.nl/CustomProperties"/>
  </ds:schemaRefs>
</ds:datastoreItem>
</file>

<file path=docProps/app.xml><?xml version="1.0" encoding="utf-8"?>
<Properties xmlns="http://schemas.openxmlformats.org/officeDocument/2006/extended-properties" xmlns:vt="http://schemas.openxmlformats.org/officeDocument/2006/docPropsVTypes">
  <Template/>
  <TotalTime>149</TotalTime>
  <Words>627</Words>
  <Application>Microsoft Office PowerPoint</Application>
  <PresentationFormat>Diavoorstelling (4:3)</PresentationFormat>
  <Paragraphs>119</Paragraphs>
  <Slides>12</Slides>
  <Notes>7</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UMC groen Onderwijs_NED</vt:lpstr>
      <vt:lpstr>(Patho)fysiologie endocriene  systemen</vt:lpstr>
      <vt:lpstr>Fysiologie schildklier</vt:lpstr>
      <vt:lpstr>Fysiologie schildklier</vt:lpstr>
      <vt:lpstr>Schildklierhormoon</vt:lpstr>
      <vt:lpstr>Schildklierhormoon</vt:lpstr>
      <vt:lpstr>Klachtenpatroon aspecifiek</vt:lpstr>
      <vt:lpstr>Ontregelde diabetes</vt:lpstr>
      <vt:lpstr>Hyperosmolair hyperglycaemisch non-ketotische ontregeling</vt:lpstr>
      <vt:lpstr>Diabetische ontregeling (keto-acidotisch coma)</vt:lpstr>
      <vt:lpstr>PowerPoint-presentatie</vt:lpstr>
      <vt:lpstr>Bijnieras</vt:lpstr>
      <vt:lpstr>Calcium metabolisme</vt:lpstr>
    </vt:vector>
  </TitlesOfParts>
  <Company>UMC Utrecht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khoiting</dc:creator>
  <cp:lastModifiedBy>Klein-3-Meulenberg, J. de</cp:lastModifiedBy>
  <cp:revision>8</cp:revision>
  <dcterms:created xsi:type="dcterms:W3CDTF">2013-12-10T14:12:18Z</dcterms:created>
  <dcterms:modified xsi:type="dcterms:W3CDTF">2016-02-16T10:49:05Z</dcterms:modified>
</cp:coreProperties>
</file>