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18"/>
  </p:notesMasterIdLst>
  <p:handoutMasterIdLst>
    <p:handoutMasterId r:id="rId19"/>
  </p:handoutMasterIdLst>
  <p:sldIdLst>
    <p:sldId id="270" r:id="rId4"/>
    <p:sldId id="298" r:id="rId5"/>
    <p:sldId id="299" r:id="rId6"/>
    <p:sldId id="300" r:id="rId7"/>
    <p:sldId id="275" r:id="rId8"/>
    <p:sldId id="276" r:id="rId9"/>
    <p:sldId id="278" r:id="rId10"/>
    <p:sldId id="280" r:id="rId11"/>
    <p:sldId id="281" r:id="rId12"/>
    <p:sldId id="283" r:id="rId13"/>
    <p:sldId id="284" r:id="rId14"/>
    <p:sldId id="285" r:id="rId15"/>
    <p:sldId id="287" r:id="rId16"/>
    <p:sldId id="288" r:id="rId17"/>
  </p:sldIdLst>
  <p:sldSz cx="9144000" cy="6858000" type="screen4x3"/>
  <p:notesSz cx="6858000" cy="9144000"/>
  <p:defaultTextStyle>
    <a:defPPr>
      <a:defRPr lang="nl-NL"/>
    </a:defPPr>
    <a:lvl1pPr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78BE0A"/>
    <a:srgbClr val="79B800"/>
    <a:srgbClr val="00539F"/>
    <a:srgbClr val="00448E"/>
    <a:srgbClr val="004B9B"/>
    <a:srgbClr val="003E7F"/>
    <a:srgbClr val="3663A3"/>
    <a:srgbClr val="2C508E"/>
    <a:srgbClr val="1F4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67521" autoAdjust="0"/>
  </p:normalViewPr>
  <p:slideViewPr>
    <p:cSldViewPr snapToGrid="0" snapToObjects="1">
      <p:cViewPr varScale="1">
        <p:scale>
          <a:sx n="88" d="100"/>
          <a:sy n="88" d="100"/>
        </p:scale>
        <p:origin x="22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F7670F-4AA7-E942-9A82-2E94C3D3E439}" type="datetimeFigureOut">
              <a:rPr lang="nl-NL"/>
              <a:pPr/>
              <a:t>31-8-2023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B66434-6322-7043-8312-F60946229A2C}" type="slidenum">
              <a:rPr/>
              <a:pPr/>
              <a:t>‹nr.›</a:t>
            </a:fld>
            <a:endParaRPr lang="nl-NL"/>
          </a:p>
        </p:txBody>
      </p:sp>
    </p:spTree>
    <p:extLst>
      <p:ext uri="{BB962C8B-B14F-4D97-AF65-F5344CB8AC3E}">
        <p14:creationId xmlns:p14="http://schemas.microsoft.com/office/powerpoint/2010/main" val="64586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B9896-9725-4AB1-905F-633A1FDA3704}" type="datetimeFigureOut">
              <a:rPr lang="nl-NL" smtClean="0"/>
              <a:t>31-8-2023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9A6B3-AF2C-4B0F-8E8E-E87F5DD88916}" type="slidenum">
              <a:rPr lang="nl-NL" smtClean="0"/>
              <a:t>‹nr.›</a:t>
            </a:fld>
            <a:endParaRPr lang="nl-NL"/>
          </a:p>
        </p:txBody>
      </p:sp>
    </p:spTree>
    <p:extLst>
      <p:ext uri="{BB962C8B-B14F-4D97-AF65-F5344CB8AC3E}">
        <p14:creationId xmlns:p14="http://schemas.microsoft.com/office/powerpoint/2010/main" val="38065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note-45"/><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note-20"/></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7C2E4AB-EA5A-4933-ACB4-4AE621FF424A}"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Uveitis</a:t>
            </a:r>
            <a:r>
              <a:rPr lang="nl-NL" b="1" baseline="0" dirty="0"/>
              <a:t> + </a:t>
            </a:r>
            <a:r>
              <a:rPr lang="nl-NL" b="1" dirty="0" err="1"/>
              <a:t>hypopyon</a:t>
            </a:r>
            <a:endParaRPr lang="nl-NL"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Pathogenenese</a:t>
            </a:r>
            <a:r>
              <a:rPr lang="en-US" dirty="0"/>
              <a:t>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inwendige</a:t>
            </a:r>
            <a:r>
              <a:rPr lang="en-US" dirty="0"/>
              <a:t> </a:t>
            </a:r>
            <a:r>
              <a:rPr lang="en-US" dirty="0" err="1"/>
              <a:t>oogontsteking</a:t>
            </a:r>
            <a:r>
              <a:rPr lang="en-US" dirty="0"/>
              <a:t>,</a:t>
            </a:r>
            <a:r>
              <a:rPr lang="en-US" baseline="0" dirty="0"/>
              <a:t> </a:t>
            </a:r>
            <a:r>
              <a:rPr lang="en-US" dirty="0" err="1"/>
              <a:t>uveïtis</a:t>
            </a:r>
            <a:r>
              <a:rPr lang="en-US" dirty="0"/>
              <a:t> anterior: </a:t>
            </a:r>
            <a:r>
              <a:rPr lang="en-US" dirty="0" err="1"/>
              <a:t>ontsteking</a:t>
            </a:r>
            <a:r>
              <a:rPr lang="en-US" dirty="0"/>
              <a:t> van het </a:t>
            </a:r>
            <a:r>
              <a:rPr lang="en-US" dirty="0" err="1"/>
              <a:t>voorste</a:t>
            </a:r>
            <a:r>
              <a:rPr lang="en-US" dirty="0"/>
              <a:t> </a:t>
            </a:r>
            <a:r>
              <a:rPr lang="en-US" dirty="0" err="1"/>
              <a:t>deel</a:t>
            </a:r>
            <a:r>
              <a:rPr lang="en-US" dirty="0"/>
              <a:t> van de uvea en iris, </a:t>
            </a:r>
            <a:r>
              <a:rPr lang="en-US" dirty="0" err="1"/>
              <a:t>soms</a:t>
            </a:r>
            <a:r>
              <a:rPr lang="en-US" dirty="0"/>
              <a:t> </a:t>
            </a:r>
            <a:r>
              <a:rPr lang="en-US" dirty="0" err="1"/>
              <a:t>ook</a:t>
            </a:r>
            <a:r>
              <a:rPr lang="en-US" dirty="0"/>
              <a:t> corpus </a:t>
            </a:r>
            <a:r>
              <a:rPr lang="en-US" dirty="0" err="1"/>
              <a:t>ciliare</a:t>
            </a:r>
            <a:r>
              <a:rPr lang="en-US" dirty="0"/>
              <a:t> (</a:t>
            </a:r>
            <a:r>
              <a:rPr lang="en-US" dirty="0" err="1"/>
              <a:t>iridocyclitis</a:t>
            </a:r>
            <a:r>
              <a:rPr lang="en-US" dirty="0"/>
              <a:t> met </a:t>
            </a:r>
            <a:r>
              <a:rPr lang="en-US" dirty="0" err="1"/>
              <a:t>vervorming</a:t>
            </a:r>
            <a:r>
              <a:rPr lang="en-US" dirty="0"/>
              <a:t> </a:t>
            </a:r>
            <a:r>
              <a:rPr lang="en-US" dirty="0" err="1"/>
              <a:t>vd</a:t>
            </a:r>
            <a:r>
              <a:rPr lang="en-US" dirty="0"/>
              <a:t> pupil). Ca 80</a:t>
            </a:r>
            <a:r>
              <a:rPr lang="en-US" baseline="0" dirty="0"/>
              <a:t>- </a:t>
            </a:r>
            <a:r>
              <a:rPr lang="en-US" dirty="0"/>
              <a:t>92% van</a:t>
            </a:r>
            <a:r>
              <a:rPr lang="en-US" baseline="0" dirty="0"/>
              <a:t> </a:t>
            </a:r>
            <a:r>
              <a:rPr lang="en-US" dirty="0"/>
              <a:t>de</a:t>
            </a:r>
            <a:r>
              <a:rPr lang="en-US" baseline="0" dirty="0"/>
              <a:t> </a:t>
            </a:r>
            <a:r>
              <a:rPr lang="en-US" dirty="0" err="1"/>
              <a:t>uveïtis</a:t>
            </a:r>
            <a:r>
              <a:rPr lang="en-US" dirty="0"/>
              <a:t> is </a:t>
            </a:r>
            <a:r>
              <a:rPr lang="en-US" dirty="0" err="1"/>
              <a:t>een</a:t>
            </a:r>
            <a:r>
              <a:rPr lang="en-US" dirty="0"/>
              <a:t> </a:t>
            </a:r>
            <a:r>
              <a:rPr lang="en-US" dirty="0" err="1"/>
              <a:t>uveïtis</a:t>
            </a:r>
            <a:r>
              <a:rPr lang="en-US" dirty="0"/>
              <a:t> anterior.</a:t>
            </a:r>
            <a:endParaRPr lang="nl-NL"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intermediaire uveitis : ontsteking van het middelste gedeelte van het oog (corpus </a:t>
            </a:r>
            <a:r>
              <a:rPr lang="nl-NL" dirty="0" err="1"/>
              <a:t>ciliare</a:t>
            </a:r>
            <a:r>
              <a:rPr lang="nl-NL" dirty="0"/>
              <a:t>, glasvocht, achterste oogkamer,</a:t>
            </a:r>
            <a:r>
              <a:rPr lang="nl-NL" baseline="0" dirty="0"/>
              <a:t> </a:t>
            </a:r>
            <a:r>
              <a:rPr lang="nl-NL" dirty="0" err="1"/>
              <a:t>chorioidea</a:t>
            </a:r>
            <a:r>
              <a:rPr lang="nl-NL" dirty="0"/>
              <a:t>).Vaak</a:t>
            </a:r>
            <a:r>
              <a:rPr lang="nl-NL" baseline="0" dirty="0"/>
              <a:t> </a:t>
            </a:r>
            <a:r>
              <a:rPr lang="nl-NL" dirty="0"/>
              <a:t>dubbelzijdig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achterste </a:t>
            </a:r>
            <a:r>
              <a:rPr lang="nl-NL" dirty="0" err="1"/>
              <a:t>uveïtis</a:t>
            </a:r>
            <a:r>
              <a:rPr lang="nl-NL" dirty="0"/>
              <a:t> : ontsteking van de </a:t>
            </a:r>
            <a:r>
              <a:rPr lang="nl-NL" dirty="0" err="1"/>
              <a:t>chorioidea</a:t>
            </a:r>
            <a:r>
              <a:rPr lang="nl-NL" dirty="0"/>
              <a:t> en / of retina. Vaak tgv toxoplasmose of </a:t>
            </a:r>
            <a:r>
              <a:rPr lang="nl-NL" dirty="0" err="1"/>
              <a:t>sacroidose</a:t>
            </a:r>
            <a:endParaRPr lang="nl-NL"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err="1"/>
              <a:t>Panuveïtis</a:t>
            </a:r>
            <a:r>
              <a:rPr lang="nl-NL"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ontstekingen kunnen infectieus (viraal, bacterieel, schimmel) zijn, immunologisch (Bechterew, </a:t>
            </a:r>
            <a:r>
              <a:rPr lang="nl-NL" dirty="0" err="1"/>
              <a:t>Reiter</a:t>
            </a:r>
            <a:r>
              <a:rPr lang="nl-NL" dirty="0"/>
              <a:t>, psoriasis, colitis ulcerosa, </a:t>
            </a:r>
            <a:r>
              <a:rPr lang="nl-NL" dirty="0" err="1"/>
              <a:t>Crohn</a:t>
            </a:r>
            <a:r>
              <a:rPr lang="nl-NL" dirty="0"/>
              <a:t>, </a:t>
            </a:r>
            <a:r>
              <a:rPr lang="nl-NL" dirty="0" err="1"/>
              <a:t>sarcoidose</a:t>
            </a:r>
            <a:r>
              <a:rPr lang="nl-NL" dirty="0"/>
              <a:t>,</a:t>
            </a:r>
            <a:r>
              <a:rPr lang="nl-NL" baseline="0" dirty="0"/>
              <a:t> </a:t>
            </a:r>
            <a:r>
              <a:rPr lang="nl-NL" dirty="0"/>
              <a:t>Behcet) of traumatisch zijn.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Indien zich pus of ontstekingscellen ophopen in de VOK kan een </a:t>
            </a:r>
            <a:r>
              <a:rPr lang="nl-NL" dirty="0" err="1"/>
              <a:t>hypopyon</a:t>
            </a:r>
            <a:r>
              <a:rPr lang="nl-NL" dirty="0"/>
              <a:t> </a:t>
            </a:r>
            <a:r>
              <a:rPr lang="nl-NL" dirty="0" err="1"/>
              <a:t>onstaan</a:t>
            </a:r>
            <a:r>
              <a:rPr lang="nl-NL" dirty="0"/>
              <a:t>. Met een spleetlamp kunnen troebelingen in de VOK waargenomen</a:t>
            </a:r>
            <a:r>
              <a:rPr lang="nl-NL" baseline="0" dirty="0"/>
              <a:t> </a:t>
            </a:r>
            <a:r>
              <a:rPr lang="nl-NL" dirty="0"/>
              <a:t>worden.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Klachten: pijn, </a:t>
            </a:r>
            <a:r>
              <a:rPr lang="nl-NL" dirty="0" err="1"/>
              <a:t>roodheidheid</a:t>
            </a:r>
            <a:r>
              <a:rPr lang="nl-NL" dirty="0"/>
              <a:t>, </a:t>
            </a:r>
            <a:r>
              <a:rPr lang="nl-NL" dirty="0" err="1"/>
              <a:t>hypopyon</a:t>
            </a:r>
            <a:r>
              <a:rPr lang="nl-NL" dirty="0"/>
              <a:t>, verminderde visus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Behandeling : door de oogarts, (</a:t>
            </a:r>
            <a:r>
              <a:rPr lang="nl-NL" dirty="0" err="1"/>
              <a:t>intraoculaire</a:t>
            </a:r>
            <a:r>
              <a:rPr lang="nl-NL" dirty="0"/>
              <a:t>) </a:t>
            </a:r>
            <a:r>
              <a:rPr lang="nl-NL" dirty="0" err="1"/>
              <a:t>corticosteroiden</a:t>
            </a:r>
            <a:r>
              <a:rPr lang="nl-NL" dirty="0"/>
              <a:t>.</a:t>
            </a:r>
            <a:endParaRPr lang="en-US"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11</a:t>
            </a:fld>
            <a:endParaRPr lang="nl-NL"/>
          </a:p>
        </p:txBody>
      </p:sp>
    </p:spTree>
    <p:extLst>
      <p:ext uri="{BB962C8B-B14F-4D97-AF65-F5344CB8AC3E}">
        <p14:creationId xmlns:p14="http://schemas.microsoft.com/office/powerpoint/2010/main" val="216818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Diagnose Herpes-simplex-conjunctivitis</a:t>
            </a:r>
            <a:endParaRPr lang="nl-NL" dirty="0"/>
          </a:p>
          <a:p>
            <a:pPr marL="0" indent="0">
              <a:buFontTx/>
              <a:buNone/>
            </a:pPr>
            <a:endParaRPr lang="nl-NL" baseline="0" dirty="0"/>
          </a:p>
          <a:p>
            <a:pPr marL="0" indent="0">
              <a:buFontTx/>
              <a:buNone/>
            </a:pPr>
            <a:r>
              <a:rPr lang="nl-NL" baseline="0" dirty="0" err="1"/>
              <a:t>Aankleuren</a:t>
            </a:r>
            <a:r>
              <a:rPr lang="nl-NL" baseline="0" dirty="0"/>
              <a:t> met </a:t>
            </a:r>
            <a:r>
              <a:rPr lang="nl-NL" baseline="0" dirty="0" err="1"/>
              <a:t>fluorescine</a:t>
            </a:r>
            <a:r>
              <a:rPr lang="nl-NL" baseline="0" dirty="0"/>
              <a:t>: typische herpes takvormige </a:t>
            </a:r>
            <a:r>
              <a:rPr lang="nl-NL" baseline="0" dirty="0" err="1"/>
              <a:t>afw</a:t>
            </a:r>
            <a:endParaRPr lang="nl-NL" baseline="0" dirty="0"/>
          </a:p>
          <a:p>
            <a:pPr marL="0" indent="0">
              <a:buFontTx/>
              <a:buNone/>
            </a:pPr>
            <a:endParaRPr lang="nl-NL" baseline="0" dirty="0"/>
          </a:p>
          <a:p>
            <a:r>
              <a:rPr lang="nl-NL" i="1" dirty="0"/>
              <a:t>NHG: Voorlichting en niet-medicamenteuze behandeling:</a:t>
            </a:r>
            <a:r>
              <a:rPr lang="nl-NL" dirty="0"/>
              <a:t> recidiverend karakter</a:t>
            </a:r>
          </a:p>
          <a:p>
            <a:r>
              <a:rPr lang="nl-NL" i="1" dirty="0"/>
              <a:t>medicamenteuze behandeling:</a:t>
            </a:r>
            <a:r>
              <a:rPr lang="nl-NL" dirty="0"/>
              <a:t> </a:t>
            </a:r>
            <a:r>
              <a:rPr lang="nl-NL" dirty="0" err="1"/>
              <a:t>aciclovir</a:t>
            </a:r>
            <a:r>
              <a:rPr lang="nl-NL" dirty="0"/>
              <a:t>-oogzalf 5 </a:t>
            </a:r>
            <a:r>
              <a:rPr lang="nl-NL" dirty="0" err="1"/>
              <a:t>dd</a:t>
            </a:r>
            <a:r>
              <a:rPr lang="nl-NL" dirty="0"/>
              <a:t> tot 3 dagen na herstel</a:t>
            </a:r>
          </a:p>
          <a:p>
            <a:r>
              <a:rPr lang="nl-NL" i="1" dirty="0"/>
              <a:t>Controle, consultatie, verwijzing:</a:t>
            </a:r>
            <a:r>
              <a:rPr lang="nl-NL" dirty="0"/>
              <a:t> controleer om de 3 dagen: corneabeoordeling met fluoresceïne; verwijs bij keratitis</a:t>
            </a:r>
          </a:p>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12</a:t>
            </a:fld>
            <a:endParaRPr lang="nl-NL"/>
          </a:p>
        </p:txBody>
      </p:sp>
    </p:spTree>
    <p:extLst>
      <p:ext uri="{BB962C8B-B14F-4D97-AF65-F5344CB8AC3E}">
        <p14:creationId xmlns:p14="http://schemas.microsoft.com/office/powerpoint/2010/main" val="420974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Hordeleum</a:t>
            </a:r>
            <a:r>
              <a:rPr lang="nl-NL" b="1"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Pathogenese</a:t>
            </a:r>
            <a:r>
              <a:rPr lang="en-US" dirty="0"/>
              <a:t> : acute </a:t>
            </a:r>
            <a:r>
              <a:rPr lang="en-US" dirty="0" err="1"/>
              <a:t>ontsteking</a:t>
            </a:r>
            <a:r>
              <a:rPr lang="en-US" dirty="0"/>
              <a:t> (</a:t>
            </a:r>
            <a:r>
              <a:rPr lang="en-US" dirty="0" err="1"/>
              <a:t>stafylokok</a:t>
            </a:r>
            <a:r>
              <a:rPr lang="en-US" dirty="0"/>
              <a:t>) in </a:t>
            </a:r>
            <a:r>
              <a:rPr lang="en-US" dirty="0" err="1"/>
              <a:t>zweet</a:t>
            </a:r>
            <a:r>
              <a:rPr lang="en-US" dirty="0"/>
              <a:t>- (van Moll, </a:t>
            </a:r>
            <a:r>
              <a:rPr lang="en-US" dirty="0" err="1"/>
              <a:t>hordeolum</a:t>
            </a:r>
            <a:r>
              <a:rPr lang="en-US" dirty="0"/>
              <a:t> </a:t>
            </a:r>
            <a:r>
              <a:rPr lang="en-US" dirty="0" err="1"/>
              <a:t>ext</a:t>
            </a:r>
            <a:r>
              <a:rPr lang="en-US" dirty="0"/>
              <a:t>) of </a:t>
            </a:r>
            <a:r>
              <a:rPr lang="en-US" dirty="0" err="1"/>
              <a:t>talgkliertje</a:t>
            </a:r>
            <a:r>
              <a:rPr lang="en-US" dirty="0"/>
              <a:t> (</a:t>
            </a:r>
            <a:r>
              <a:rPr lang="en-US" dirty="0" err="1"/>
              <a:t>Meibom</a:t>
            </a:r>
            <a:r>
              <a:rPr lang="en-US" dirty="0"/>
              <a:t>, </a:t>
            </a:r>
            <a:r>
              <a:rPr lang="en-US" dirty="0" err="1"/>
              <a:t>hordeolum</a:t>
            </a:r>
            <a:r>
              <a:rPr lang="en-US" dirty="0"/>
              <a:t> </a:t>
            </a:r>
            <a:r>
              <a:rPr lang="en-US" dirty="0" err="1"/>
              <a:t>int</a:t>
            </a:r>
            <a:r>
              <a:rPr lang="en-US" dirty="0"/>
              <a:t>). De </a:t>
            </a:r>
            <a:r>
              <a:rPr lang="en-US" dirty="0" err="1"/>
              <a:t>laatste</a:t>
            </a:r>
            <a:r>
              <a:rPr lang="en-US" dirty="0"/>
              <a:t> </a:t>
            </a:r>
            <a:r>
              <a:rPr lang="en-US" dirty="0" err="1"/>
              <a:t>kan</a:t>
            </a:r>
            <a:r>
              <a:rPr lang="en-US" dirty="0"/>
              <a:t> </a:t>
            </a:r>
            <a:r>
              <a:rPr lang="en-US" dirty="0" err="1"/>
              <a:t>overgaan</a:t>
            </a:r>
            <a:r>
              <a:rPr lang="en-US" dirty="0"/>
              <a:t> in </a:t>
            </a:r>
            <a:r>
              <a:rPr lang="en-US" dirty="0" err="1"/>
              <a:t>een</a:t>
            </a:r>
            <a:r>
              <a:rPr lang="en-US" baseline="0" dirty="0"/>
              <a:t> </a:t>
            </a:r>
            <a:r>
              <a:rPr lang="en-US" dirty="0" err="1"/>
              <a:t>chalazion</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Epidemiologie</a:t>
            </a:r>
            <a:r>
              <a:rPr lang="en-US" dirty="0"/>
              <a:t> : 1,4/1000/</a:t>
            </a:r>
            <a:r>
              <a:rPr lang="en-US" dirty="0" err="1"/>
              <a:t>jr</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Klachten</a:t>
            </a:r>
            <a:r>
              <a:rPr lang="en-US" dirty="0"/>
              <a:t> : </a:t>
            </a:r>
            <a:r>
              <a:rPr lang="en-US" dirty="0" err="1"/>
              <a:t>roodheid</a:t>
            </a:r>
            <a:r>
              <a:rPr lang="en-US" dirty="0"/>
              <a:t>, </a:t>
            </a:r>
            <a:r>
              <a:rPr lang="en-US" dirty="0" err="1"/>
              <a:t>pijn</a:t>
            </a:r>
            <a:r>
              <a:rPr lang="en-US" dirty="0"/>
              <a:t>, </a:t>
            </a:r>
            <a:r>
              <a:rPr lang="en-US" dirty="0" err="1"/>
              <a:t>zwelling</a:t>
            </a:r>
            <a:r>
              <a:rPr lang="en-US" dirty="0"/>
              <a:t>, </a:t>
            </a:r>
            <a:r>
              <a:rPr lang="en-US" dirty="0" err="1"/>
              <a:t>ontsierend</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Behandeling</a:t>
            </a:r>
            <a:r>
              <a:rPr lang="en-US" dirty="0"/>
              <a:t> : </a:t>
            </a:r>
            <a:r>
              <a:rPr lang="en-US" dirty="0" err="1"/>
              <a:t>warme</a:t>
            </a:r>
            <a:r>
              <a:rPr lang="en-US" dirty="0"/>
              <a:t> </a:t>
            </a:r>
            <a:r>
              <a:rPr lang="en-US" dirty="0" err="1"/>
              <a:t>kompressen</a:t>
            </a:r>
            <a:r>
              <a:rPr lang="en-US" dirty="0"/>
              <a:t> om </a:t>
            </a:r>
            <a:r>
              <a:rPr lang="en-US" dirty="0" err="1"/>
              <a:t>rijping</a:t>
            </a:r>
            <a:r>
              <a:rPr lang="en-US" dirty="0"/>
              <a:t> </a:t>
            </a:r>
            <a:r>
              <a:rPr lang="en-US" dirty="0" err="1"/>
              <a:t>te</a:t>
            </a:r>
            <a:r>
              <a:rPr lang="en-US" dirty="0"/>
              <a:t> </a:t>
            </a:r>
            <a:r>
              <a:rPr lang="en-US" dirty="0" err="1"/>
              <a:t>bevorderen</a:t>
            </a:r>
            <a:r>
              <a:rPr lang="en-US" dirty="0"/>
              <a:t>, </a:t>
            </a:r>
            <a:r>
              <a:rPr lang="en-US" dirty="0" err="1"/>
              <a:t>evt</a:t>
            </a:r>
            <a:r>
              <a:rPr lang="en-US" dirty="0"/>
              <a:t> </a:t>
            </a:r>
            <a:r>
              <a:rPr lang="en-US" dirty="0" err="1"/>
              <a:t>na</a:t>
            </a:r>
            <a:r>
              <a:rPr lang="en-US" dirty="0"/>
              <a:t> 48h </a:t>
            </a:r>
            <a:r>
              <a:rPr lang="en-US" dirty="0" err="1"/>
              <a:t>incisie</a:t>
            </a:r>
            <a:r>
              <a:rPr lang="en-US" dirty="0"/>
              <a:t>. AB </a:t>
            </a:r>
            <a:r>
              <a:rPr lang="en-US" dirty="0" err="1"/>
              <a:t>niet</a:t>
            </a:r>
            <a:r>
              <a:rPr lang="en-US" dirty="0"/>
              <a:t> </a:t>
            </a:r>
            <a:r>
              <a:rPr lang="en-US" dirty="0" err="1"/>
              <a:t>noodzakelijk</a:t>
            </a:r>
            <a:r>
              <a:rPr lang="en-US" dirty="0"/>
              <a:t> </a:t>
            </a:r>
            <a:r>
              <a:rPr lang="en-US" dirty="0" err="1"/>
              <a:t>indien</a:t>
            </a:r>
            <a:r>
              <a:rPr lang="en-US" dirty="0"/>
              <a:t> </a:t>
            </a:r>
            <a:r>
              <a:rPr lang="en-US" dirty="0" err="1"/>
              <a:t>geen</a:t>
            </a:r>
            <a:r>
              <a:rPr lang="en-US" dirty="0"/>
              <a:t> </a:t>
            </a:r>
            <a:r>
              <a:rPr lang="en-US" dirty="0" err="1"/>
              <a:t>tekenen</a:t>
            </a:r>
            <a:r>
              <a:rPr lang="en-US" dirty="0"/>
              <a:t> van conjunctivitis.</a:t>
            </a:r>
            <a:endParaRPr lang="nl-NL"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13</a:t>
            </a:fld>
            <a:endParaRPr lang="nl-NL"/>
          </a:p>
        </p:txBody>
      </p:sp>
    </p:spTree>
    <p:extLst>
      <p:ext uri="{BB962C8B-B14F-4D97-AF65-F5344CB8AC3E}">
        <p14:creationId xmlns:p14="http://schemas.microsoft.com/office/powerpoint/2010/main" val="378269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fontAlgn="auto">
              <a:spcBef>
                <a:spcPts val="0"/>
              </a:spcBef>
              <a:spcAft>
                <a:spcPts val="0"/>
              </a:spcAft>
              <a:buFontTx/>
              <a:buNone/>
              <a:defRPr/>
            </a:pPr>
            <a:r>
              <a:rPr lang="en-US" b="1" dirty="0" err="1"/>
              <a:t>Blefaritis</a:t>
            </a:r>
            <a:r>
              <a:rPr lang="en-US" b="1" dirty="0"/>
              <a:t>:</a:t>
            </a:r>
          </a:p>
          <a:p>
            <a:pPr marL="171450" indent="-171450" fontAlgn="auto">
              <a:spcBef>
                <a:spcPts val="0"/>
              </a:spcBef>
              <a:spcAft>
                <a:spcPts val="0"/>
              </a:spcAft>
              <a:buFont typeface="Arial" panose="020B0604020202020204" pitchFamily="34" charset="0"/>
              <a:buChar char="•"/>
              <a:defRPr/>
            </a:pPr>
            <a:r>
              <a:rPr lang="en-US" dirty="0" err="1"/>
              <a:t>Meestal</a:t>
            </a:r>
            <a:r>
              <a:rPr lang="en-US" dirty="0"/>
              <a:t> </a:t>
            </a:r>
            <a:r>
              <a:rPr lang="en-US" dirty="0" err="1"/>
              <a:t>chronische</a:t>
            </a:r>
            <a:r>
              <a:rPr lang="en-US" dirty="0"/>
              <a:t> </a:t>
            </a:r>
            <a:r>
              <a:rPr lang="en-US" dirty="0" err="1"/>
              <a:t>ontsteking</a:t>
            </a:r>
            <a:endParaRPr lang="en-US" dirty="0"/>
          </a:p>
          <a:p>
            <a:pPr marL="171450" indent="-171450" fontAlgn="auto">
              <a:spcBef>
                <a:spcPts val="0"/>
              </a:spcBef>
              <a:spcAft>
                <a:spcPts val="0"/>
              </a:spcAft>
              <a:buFont typeface="Arial" panose="020B0604020202020204" pitchFamily="34" charset="0"/>
              <a:buChar char="•"/>
              <a:defRPr/>
            </a:pPr>
            <a:r>
              <a:rPr lang="en-US" dirty="0" err="1"/>
              <a:t>Klachten</a:t>
            </a:r>
            <a:r>
              <a:rPr lang="en-US" dirty="0"/>
              <a:t>: </a:t>
            </a:r>
            <a:r>
              <a:rPr lang="en-US" dirty="0" err="1"/>
              <a:t>roodheid</a:t>
            </a:r>
            <a:r>
              <a:rPr lang="en-US" dirty="0"/>
              <a:t>, </a:t>
            </a:r>
            <a:r>
              <a:rPr lang="en-US" dirty="0" err="1"/>
              <a:t>branderig</a:t>
            </a:r>
            <a:r>
              <a:rPr lang="en-US" dirty="0"/>
              <a:t>, </a:t>
            </a:r>
            <a:r>
              <a:rPr lang="en-US" dirty="0" err="1"/>
              <a:t>zandgevoel</a:t>
            </a:r>
            <a:r>
              <a:rPr lang="en-US" dirty="0"/>
              <a:t>, </a:t>
            </a:r>
            <a:r>
              <a:rPr lang="en-US" dirty="0" err="1"/>
              <a:t>jeuk</a:t>
            </a:r>
            <a:r>
              <a:rPr lang="en-US" dirty="0"/>
              <a:t>, </a:t>
            </a:r>
            <a:r>
              <a:rPr lang="en-US" dirty="0" err="1"/>
              <a:t>soms</a:t>
            </a:r>
            <a:r>
              <a:rPr lang="en-US" dirty="0"/>
              <a:t> </a:t>
            </a:r>
            <a:r>
              <a:rPr lang="en-US" dirty="0" err="1"/>
              <a:t>tranenvloed</a:t>
            </a:r>
            <a:r>
              <a:rPr lang="en-US" dirty="0"/>
              <a:t> of </a:t>
            </a:r>
            <a:r>
              <a:rPr lang="en-US" dirty="0" err="1"/>
              <a:t>fotofobie</a:t>
            </a:r>
            <a:r>
              <a:rPr lang="en-US" dirty="0"/>
              <a:t>. </a:t>
            </a:r>
            <a:r>
              <a:rPr lang="en-US" dirty="0" err="1"/>
              <a:t>Klachten</a:t>
            </a:r>
            <a:r>
              <a:rPr lang="en-US" dirty="0"/>
              <a:t> in de </a:t>
            </a:r>
            <a:r>
              <a:rPr lang="en-US" dirty="0" err="1"/>
              <a:t>ochtend</a:t>
            </a:r>
            <a:r>
              <a:rPr lang="en-US" dirty="0"/>
              <a:t> </a:t>
            </a:r>
            <a:r>
              <a:rPr lang="en-US" dirty="0" err="1"/>
              <a:t>vaak</a:t>
            </a:r>
            <a:r>
              <a:rPr lang="en-US" dirty="0"/>
              <a:t> </a:t>
            </a:r>
            <a:r>
              <a:rPr lang="en-US" dirty="0" err="1"/>
              <a:t>erger</a:t>
            </a:r>
            <a:r>
              <a:rPr lang="en-US" dirty="0"/>
              <a:t>.</a:t>
            </a:r>
          </a:p>
          <a:p>
            <a:pPr marL="171450" indent="-171450" fontAlgn="auto">
              <a:spcBef>
                <a:spcPts val="0"/>
              </a:spcBef>
              <a:spcAft>
                <a:spcPts val="0"/>
              </a:spcAft>
              <a:buFont typeface="Arial" panose="020B0604020202020204" pitchFamily="34" charset="0"/>
              <a:buChar char="•"/>
              <a:defRPr/>
            </a:pPr>
            <a:r>
              <a:rPr lang="en-US" dirty="0" err="1"/>
              <a:t>Pathogenese</a:t>
            </a:r>
            <a:r>
              <a:rPr lang="en-US" dirty="0"/>
              <a:t> : </a:t>
            </a:r>
            <a:r>
              <a:rPr lang="en-US" dirty="0" err="1"/>
              <a:t>overmatige</a:t>
            </a:r>
            <a:r>
              <a:rPr lang="en-US" dirty="0"/>
              <a:t> </a:t>
            </a:r>
            <a:r>
              <a:rPr lang="en-US" dirty="0" err="1"/>
              <a:t>talgproductie</a:t>
            </a:r>
            <a:r>
              <a:rPr lang="en-US" dirty="0"/>
              <a:t> door de </a:t>
            </a:r>
            <a:r>
              <a:rPr lang="en-US" dirty="0" err="1"/>
              <a:t>klieren</a:t>
            </a:r>
            <a:r>
              <a:rPr lang="en-US" dirty="0"/>
              <a:t> van </a:t>
            </a:r>
            <a:r>
              <a:rPr lang="en-US" dirty="0" err="1"/>
              <a:t>Meiboom</a:t>
            </a:r>
            <a:r>
              <a:rPr lang="en-US" dirty="0"/>
              <a:t>, </a:t>
            </a:r>
            <a:r>
              <a:rPr lang="en-US" dirty="0" err="1"/>
              <a:t>icm</a:t>
            </a:r>
            <a:r>
              <a:rPr lang="en-US" dirty="0"/>
              <a:t> </a:t>
            </a:r>
            <a:r>
              <a:rPr lang="en-US" dirty="0" err="1"/>
              <a:t>bacteriele</a:t>
            </a:r>
            <a:r>
              <a:rPr lang="en-US" dirty="0"/>
              <a:t> </a:t>
            </a:r>
            <a:r>
              <a:rPr lang="en-US" dirty="0" err="1"/>
              <a:t>infectie</a:t>
            </a:r>
            <a:r>
              <a:rPr lang="en-US" dirty="0"/>
              <a:t> (S. </a:t>
            </a:r>
            <a:r>
              <a:rPr lang="en-US" dirty="0" err="1"/>
              <a:t>aureus</a:t>
            </a:r>
            <a:r>
              <a:rPr lang="en-US" dirty="0"/>
              <a:t> of S. </a:t>
            </a:r>
            <a:r>
              <a:rPr lang="en-US" dirty="0" err="1"/>
              <a:t>epidermidis</a:t>
            </a:r>
            <a:r>
              <a:rPr lang="en-US" dirty="0"/>
              <a:t>) en </a:t>
            </a:r>
            <a:r>
              <a:rPr lang="en-US" dirty="0" err="1"/>
              <a:t>soms</a:t>
            </a:r>
            <a:r>
              <a:rPr lang="en-US" dirty="0"/>
              <a:t> </a:t>
            </a:r>
            <a:r>
              <a:rPr lang="en-US" dirty="0" err="1"/>
              <a:t>seborrhoisch</a:t>
            </a:r>
            <a:r>
              <a:rPr lang="en-US" dirty="0"/>
              <a:t> </a:t>
            </a:r>
            <a:r>
              <a:rPr lang="en-US" dirty="0" err="1"/>
              <a:t>eczeem</a:t>
            </a:r>
            <a:r>
              <a:rPr lang="en-US" dirty="0"/>
              <a:t>.</a:t>
            </a:r>
          </a:p>
          <a:p>
            <a:pPr marL="171450" indent="-171450" fontAlgn="auto">
              <a:spcBef>
                <a:spcPts val="0"/>
              </a:spcBef>
              <a:spcAft>
                <a:spcPts val="0"/>
              </a:spcAft>
              <a:buFont typeface="Arial" panose="020B0604020202020204" pitchFamily="34" charset="0"/>
              <a:buChar char="•"/>
              <a:defRPr/>
            </a:pPr>
            <a:r>
              <a:rPr lang="en-US" dirty="0" err="1"/>
              <a:t>Complicaties</a:t>
            </a:r>
            <a:r>
              <a:rPr lang="en-US" dirty="0"/>
              <a:t>: conjunctivitis, keratitis, </a:t>
            </a:r>
            <a:r>
              <a:rPr lang="en-US" dirty="0" err="1"/>
              <a:t>wimperuitval</a:t>
            </a:r>
            <a:r>
              <a:rPr lang="en-US" dirty="0"/>
              <a:t> (</a:t>
            </a:r>
            <a:r>
              <a:rPr lang="en-US" dirty="0" err="1"/>
              <a:t>madarosis</a:t>
            </a:r>
            <a:r>
              <a:rPr lang="en-US" dirty="0"/>
              <a:t>), </a:t>
            </a:r>
            <a:r>
              <a:rPr lang="en-US" dirty="0" err="1"/>
              <a:t>littekenvorming</a:t>
            </a:r>
            <a:r>
              <a:rPr lang="en-US" dirty="0"/>
              <a:t> (</a:t>
            </a:r>
            <a:r>
              <a:rPr lang="en-US" dirty="0" err="1"/>
              <a:t>trichiasis</a:t>
            </a:r>
            <a:r>
              <a:rPr lang="en-US" dirty="0"/>
              <a:t>) </a:t>
            </a:r>
            <a:r>
              <a:rPr lang="en-US" dirty="0" err="1"/>
              <a:t>resulterend</a:t>
            </a:r>
            <a:r>
              <a:rPr lang="en-US" dirty="0"/>
              <a:t> in </a:t>
            </a:r>
            <a:r>
              <a:rPr lang="en-US" dirty="0" err="1"/>
              <a:t>ectropion</a:t>
            </a:r>
            <a:r>
              <a:rPr lang="en-US" dirty="0"/>
              <a:t>.</a:t>
            </a:r>
          </a:p>
          <a:p>
            <a:pPr marL="171450" indent="-171450" fontAlgn="auto">
              <a:spcBef>
                <a:spcPts val="0"/>
              </a:spcBef>
              <a:spcAft>
                <a:spcPts val="0"/>
              </a:spcAft>
              <a:buFont typeface="Arial" panose="020B0604020202020204" pitchFamily="34" charset="0"/>
              <a:buChar char="•"/>
              <a:defRPr/>
            </a:pPr>
            <a:r>
              <a:rPr lang="en-US" dirty="0" err="1"/>
              <a:t>Epidemiologie</a:t>
            </a:r>
            <a:r>
              <a:rPr lang="en-US" dirty="0"/>
              <a:t> : 5/1000/</a:t>
            </a:r>
            <a:r>
              <a:rPr lang="en-US" dirty="0" err="1"/>
              <a:t>jr</a:t>
            </a:r>
            <a:r>
              <a:rPr lang="en-US" dirty="0"/>
              <a:t>, </a:t>
            </a:r>
            <a:r>
              <a:rPr lang="en-US" dirty="0" err="1"/>
              <a:t>mn</a:t>
            </a:r>
            <a:r>
              <a:rPr lang="en-US" dirty="0"/>
              <a:t> </a:t>
            </a:r>
            <a:r>
              <a:rPr lang="en-US" dirty="0" err="1"/>
              <a:t>tussen</a:t>
            </a:r>
            <a:r>
              <a:rPr lang="en-US" dirty="0"/>
              <a:t> 15-64 </a:t>
            </a:r>
            <a:r>
              <a:rPr lang="en-US" dirty="0" err="1"/>
              <a:t>jr</a:t>
            </a:r>
            <a:r>
              <a:rPr lang="en-US" dirty="0"/>
              <a:t>, </a:t>
            </a:r>
            <a:r>
              <a:rPr lang="en-US" dirty="0" err="1"/>
              <a:t>vrouwen</a:t>
            </a:r>
            <a:r>
              <a:rPr lang="en-US" dirty="0"/>
              <a:t> &gt; </a:t>
            </a:r>
            <a:r>
              <a:rPr lang="en-US" dirty="0" err="1"/>
              <a:t>mannen</a:t>
            </a:r>
            <a:r>
              <a:rPr lang="en-US" dirty="0"/>
              <a:t>.</a:t>
            </a:r>
          </a:p>
          <a:p>
            <a:pPr marL="171450" indent="-171450" fontAlgn="auto">
              <a:spcBef>
                <a:spcPts val="0"/>
              </a:spcBef>
              <a:spcAft>
                <a:spcPts val="0"/>
              </a:spcAft>
              <a:buFont typeface="Arial" panose="020B0604020202020204" pitchFamily="34" charset="0"/>
              <a:buChar char="•"/>
              <a:defRPr/>
            </a:pPr>
            <a:r>
              <a:rPr lang="en-US" dirty="0" err="1"/>
              <a:t>Therapie</a:t>
            </a:r>
            <a:r>
              <a:rPr lang="en-US" dirty="0"/>
              <a:t>; 2dd </a:t>
            </a:r>
            <a:r>
              <a:rPr lang="en-US" dirty="0" err="1"/>
              <a:t>schoonmaken</a:t>
            </a:r>
            <a:r>
              <a:rPr lang="en-US" dirty="0"/>
              <a:t> met water en </a:t>
            </a:r>
            <a:r>
              <a:rPr lang="en-US" dirty="0" err="1"/>
              <a:t>babyshampoo</a:t>
            </a:r>
            <a:r>
              <a:rPr lang="en-US" dirty="0"/>
              <a:t>, </a:t>
            </a:r>
            <a:r>
              <a:rPr lang="en-US" dirty="0" err="1"/>
              <a:t>evt</a:t>
            </a:r>
            <a:r>
              <a:rPr lang="en-US" dirty="0"/>
              <a:t> </a:t>
            </a:r>
            <a:r>
              <a:rPr lang="en-US" dirty="0" err="1"/>
              <a:t>fusidin</a:t>
            </a:r>
            <a:r>
              <a:rPr lang="en-US" dirty="0"/>
              <a:t> (S. </a:t>
            </a:r>
            <a:r>
              <a:rPr lang="en-US" dirty="0" err="1"/>
              <a:t>aureus</a:t>
            </a:r>
            <a:r>
              <a:rPr lang="en-US" dirty="0"/>
              <a:t>) of </a:t>
            </a:r>
            <a:r>
              <a:rPr lang="en-US" dirty="0" err="1"/>
              <a:t>hydrocortison</a:t>
            </a:r>
            <a:r>
              <a:rPr lang="en-US" dirty="0"/>
              <a:t> (</a:t>
            </a:r>
            <a:r>
              <a:rPr lang="en-US" dirty="0" err="1"/>
              <a:t>seborr</a:t>
            </a:r>
            <a:r>
              <a:rPr lang="en-US" dirty="0"/>
              <a:t> </a:t>
            </a:r>
            <a:r>
              <a:rPr lang="en-US" dirty="0" err="1"/>
              <a:t>eczeem</a:t>
            </a:r>
            <a:r>
              <a:rPr lang="en-US"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14</a:t>
            </a:fld>
            <a:endParaRPr lang="nl-NL"/>
          </a:p>
        </p:txBody>
      </p:sp>
    </p:spTree>
    <p:extLst>
      <p:ext uri="{BB962C8B-B14F-4D97-AF65-F5344CB8AC3E}">
        <p14:creationId xmlns:p14="http://schemas.microsoft.com/office/powerpoint/2010/main" val="272616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met de </a:t>
            </a:r>
            <a:r>
              <a:rPr lang="nl-NL" dirty="0" err="1"/>
              <a:t>aios</a:t>
            </a:r>
            <a:r>
              <a:rPr lang="nl-NL" dirty="0"/>
              <a:t> samen de instructievideo van het NHG en beantwoord daarna eventuele vragen van de </a:t>
            </a:r>
            <a:r>
              <a:rPr lang="nl-NL" dirty="0" err="1"/>
              <a:t>aios</a:t>
            </a:r>
            <a:r>
              <a:rPr lang="nl-NL" dirty="0"/>
              <a:t>. Daarna kunnen ze aan de slag!</a:t>
            </a:r>
          </a:p>
        </p:txBody>
      </p:sp>
      <p:sp>
        <p:nvSpPr>
          <p:cNvPr id="4" name="Tijdelijke aanduiding voor dianummer 3"/>
          <p:cNvSpPr>
            <a:spLocks noGrp="1"/>
          </p:cNvSpPr>
          <p:nvPr>
            <p:ph type="sldNum" sz="quarter" idx="5"/>
          </p:nvPr>
        </p:nvSpPr>
        <p:spPr/>
        <p:txBody>
          <a:bodyPr/>
          <a:lstStyle/>
          <a:p>
            <a:fld id="{73A9A6B3-AF2C-4B0F-8E8E-E87F5DD88916}" type="slidenum">
              <a:rPr lang="nl-NL" smtClean="0"/>
              <a:t>3</a:t>
            </a:fld>
            <a:endParaRPr lang="nl-NL"/>
          </a:p>
        </p:txBody>
      </p:sp>
    </p:spTree>
    <p:extLst>
      <p:ext uri="{BB962C8B-B14F-4D97-AF65-F5344CB8AC3E}">
        <p14:creationId xmlns:p14="http://schemas.microsoft.com/office/powerpoint/2010/main" val="358217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aios</a:t>
            </a:r>
            <a:r>
              <a:rPr lang="nl-NL" dirty="0"/>
              <a:t> gaan nu op elkaar oefenen. Wanneer er tijd over is kunnen onderstaande beelden nog kort besproken worden (de meesten zijn  reeds in de </a:t>
            </a:r>
            <a:r>
              <a:rPr lang="nl-NL" dirty="0" err="1"/>
              <a:t>instructieflim</a:t>
            </a:r>
            <a:r>
              <a:rPr lang="nl-NL" dirty="0"/>
              <a:t> van het NHG aan bod gekomen)</a:t>
            </a:r>
          </a:p>
        </p:txBody>
      </p:sp>
      <p:sp>
        <p:nvSpPr>
          <p:cNvPr id="4" name="Tijdelijke aanduiding voor dianummer 3"/>
          <p:cNvSpPr>
            <a:spLocks noGrp="1"/>
          </p:cNvSpPr>
          <p:nvPr>
            <p:ph type="sldNum" sz="quarter" idx="5"/>
          </p:nvPr>
        </p:nvSpPr>
        <p:spPr/>
        <p:txBody>
          <a:bodyPr/>
          <a:lstStyle/>
          <a:p>
            <a:fld id="{73A9A6B3-AF2C-4B0F-8E8E-E87F5DD88916}" type="slidenum">
              <a:rPr lang="nl-NL" smtClean="0"/>
              <a:t>4</a:t>
            </a:fld>
            <a:endParaRPr lang="nl-NL"/>
          </a:p>
        </p:txBody>
      </p:sp>
    </p:spTree>
    <p:extLst>
      <p:ext uri="{BB962C8B-B14F-4D97-AF65-F5344CB8AC3E}">
        <p14:creationId xmlns:p14="http://schemas.microsoft.com/office/powerpoint/2010/main" val="23444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Conjunctivitis – infectieus</a:t>
            </a:r>
          </a:p>
          <a:p>
            <a:r>
              <a:rPr lang="nl-NL" dirty="0"/>
              <a:t>Bron: NHG-standaard</a:t>
            </a:r>
          </a:p>
          <a:p>
            <a:endParaRPr lang="nl-NL" b="1" dirty="0"/>
          </a:p>
          <a:p>
            <a:r>
              <a:rPr lang="nl-NL" b="1" dirty="0"/>
              <a:t>Diagnose Bacteriële conjunctivitis</a:t>
            </a:r>
          </a:p>
          <a:p>
            <a:r>
              <a:rPr lang="nl-NL" dirty="0"/>
              <a:t>Diffuse roodheid; ogen ‘s </a:t>
            </a:r>
            <a:r>
              <a:rPr lang="nl-NL" dirty="0" err="1"/>
              <a:t>ochtends</a:t>
            </a:r>
            <a:r>
              <a:rPr lang="nl-NL" dirty="0"/>
              <a:t> dichtgeplakt; geen jeuk; geen eerdere episodes </a:t>
            </a:r>
          </a:p>
          <a:p>
            <a:endParaRPr lang="nl-NL" dirty="0"/>
          </a:p>
          <a:p>
            <a:r>
              <a:rPr lang="nl-NL" i="1" dirty="0"/>
              <a:t>Voorlichting en niet-medicamenteuze behandeling:</a:t>
            </a:r>
            <a:r>
              <a:rPr lang="nl-NL" dirty="0"/>
              <a:t> geneest doorgaans vanzelf; besmettelijke aandoening, hygiënische maatregelen</a:t>
            </a:r>
          </a:p>
          <a:p>
            <a:r>
              <a:rPr lang="nl-NL" i="1" dirty="0"/>
              <a:t>medicamenteuze behandeling:</a:t>
            </a:r>
            <a:r>
              <a:rPr lang="nl-NL" dirty="0"/>
              <a:t> bij veel hinder, klachten &gt;3 dagen, </a:t>
            </a:r>
            <a:r>
              <a:rPr lang="nl-NL" dirty="0" err="1"/>
              <a:t>preëxistente</a:t>
            </a:r>
            <a:r>
              <a:rPr lang="nl-NL" dirty="0"/>
              <a:t> cornea- afwijking: chlooramfenicol-oogzalf 1% 2-4 </a:t>
            </a:r>
            <a:r>
              <a:rPr lang="nl-NL" dirty="0" err="1"/>
              <a:t>dd</a:t>
            </a:r>
            <a:r>
              <a:rPr lang="nl-NL" dirty="0"/>
              <a:t> tot 48 uur na herstel</a:t>
            </a:r>
          </a:p>
          <a:p>
            <a:r>
              <a:rPr lang="nl-NL" i="1" dirty="0"/>
              <a:t>Controle, consultatie, verwijzing:</a:t>
            </a:r>
            <a:r>
              <a:rPr lang="nl-NL" dirty="0"/>
              <a:t> controleer na 2-3 dagen bij onvoldoende verbetering en bij alarmsymptomen; verwijs bij duur &gt;2 weken</a:t>
            </a:r>
          </a:p>
          <a:p>
            <a:endParaRPr lang="nl-NL" b="1" dirty="0"/>
          </a:p>
          <a:p>
            <a:r>
              <a:rPr lang="nl-NL" b="1" dirty="0"/>
              <a:t>Diagnose Virale conjunctivitis</a:t>
            </a:r>
          </a:p>
          <a:p>
            <a:r>
              <a:rPr lang="nl-NL" dirty="0"/>
              <a:t>Diffuse roodheid; epidemisch; geen jeuk</a:t>
            </a:r>
          </a:p>
          <a:p>
            <a:endParaRPr lang="nl-NL" i="1" dirty="0"/>
          </a:p>
          <a:p>
            <a:r>
              <a:rPr lang="nl-NL" i="1" dirty="0"/>
              <a:t>Voorlichting en niet-medicamenteuze behandeling:</a:t>
            </a:r>
            <a:r>
              <a:rPr lang="nl-NL" dirty="0"/>
              <a:t> geneest doorgaans vanzelf; besmettelijke aandoening, hygiënische maatregelen</a:t>
            </a:r>
          </a:p>
          <a:p>
            <a:r>
              <a:rPr lang="nl-NL" i="1" dirty="0"/>
              <a:t>medicamenteuze behandeling:</a:t>
            </a:r>
            <a:r>
              <a:rPr lang="nl-NL" dirty="0"/>
              <a:t> n.v.t.</a:t>
            </a:r>
          </a:p>
          <a:p>
            <a:r>
              <a:rPr lang="nl-NL" i="1" dirty="0"/>
              <a:t>Controle, consultatie, verwijzing:</a:t>
            </a:r>
            <a:r>
              <a:rPr lang="nl-NL" dirty="0"/>
              <a:t> controleer na 2-3 dagen bij onvoldoende verbetering en bij alarmsymptomen; verwijs bij duur &gt;2 weken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5</a:t>
            </a:fld>
            <a:endParaRPr lang="nl-NL"/>
          </a:p>
        </p:txBody>
      </p:sp>
    </p:spTree>
    <p:extLst>
      <p:ext uri="{BB962C8B-B14F-4D97-AF65-F5344CB8AC3E}">
        <p14:creationId xmlns:p14="http://schemas.microsoft.com/office/powerpoint/2010/main" val="38651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Conjunctivitis</a:t>
            </a:r>
            <a:r>
              <a:rPr lang="nl-NL" baseline="0" dirty="0"/>
              <a:t> – allergisch (Bij een ernstige vorm zijn er gezwollen papillen te zien aan de binnenzijden </a:t>
            </a:r>
            <a:r>
              <a:rPr lang="nl-NL" baseline="0" dirty="0" err="1"/>
              <a:t>vd</a:t>
            </a:r>
            <a:r>
              <a:rPr lang="nl-NL" baseline="0" dirty="0"/>
              <a:t> oogleden, </a:t>
            </a:r>
            <a:r>
              <a:rPr lang="nl-NL" baseline="0" dirty="0" err="1"/>
              <a:t>giant</a:t>
            </a:r>
            <a:r>
              <a:rPr lang="nl-NL" baseline="0" dirty="0"/>
              <a:t> </a:t>
            </a:r>
            <a:r>
              <a:rPr lang="nl-NL" baseline="0" dirty="0" err="1"/>
              <a:t>papillary</a:t>
            </a:r>
            <a:r>
              <a:rPr lang="nl-NL" baseline="0" dirty="0"/>
              <a:t> </a:t>
            </a:r>
            <a:r>
              <a:rPr lang="nl-NL" baseline="0" dirty="0" err="1"/>
              <a:t>conjunctivtis</a:t>
            </a:r>
            <a:r>
              <a:rPr lang="nl-NL" baseline="0" dirty="0"/>
              <a:t>)</a:t>
            </a:r>
          </a:p>
          <a:p>
            <a:endParaRPr lang="nl-NL" baseline="0" dirty="0"/>
          </a:p>
          <a:p>
            <a:r>
              <a:rPr lang="nl-NL" b="1" dirty="0"/>
              <a:t>Diagnose Allergische (atopische) conjunctivitis</a:t>
            </a:r>
          </a:p>
          <a:p>
            <a:r>
              <a:rPr lang="nl-NL" dirty="0"/>
              <a:t>Diffuse roodheid; uitgesproken jeuk</a:t>
            </a:r>
          </a:p>
          <a:p>
            <a:endParaRPr lang="nl-NL" i="1" dirty="0"/>
          </a:p>
          <a:p>
            <a:r>
              <a:rPr lang="nl-NL" i="1" dirty="0"/>
              <a:t>Voorlichting en niet-medicamenteuze behandeling:</a:t>
            </a:r>
            <a:r>
              <a:rPr lang="nl-NL" dirty="0"/>
              <a:t> overgevoeligheid; dooft na verloop van jaren uit; </a:t>
            </a:r>
            <a:r>
              <a:rPr lang="nl-NL" dirty="0" err="1"/>
              <a:t>z.n</a:t>
            </a:r>
            <a:r>
              <a:rPr lang="nl-NL" dirty="0"/>
              <a:t>. koud kompres</a:t>
            </a:r>
          </a:p>
          <a:p>
            <a:r>
              <a:rPr lang="nl-NL" i="1" dirty="0"/>
              <a:t>medicamenteuze behandeling:</a:t>
            </a:r>
            <a:r>
              <a:rPr lang="nl-NL" dirty="0"/>
              <a:t> antihistaminicum-oogdruppels: - azelastine 2-4 </a:t>
            </a:r>
            <a:r>
              <a:rPr lang="nl-NL" dirty="0" err="1"/>
              <a:t>dd</a:t>
            </a:r>
            <a:r>
              <a:rPr lang="nl-NL" dirty="0"/>
              <a:t> 1dr - </a:t>
            </a:r>
            <a:r>
              <a:rPr lang="nl-NL" dirty="0" err="1"/>
              <a:t>levocabastine</a:t>
            </a:r>
            <a:r>
              <a:rPr lang="nl-NL" dirty="0"/>
              <a:t> 2-4 </a:t>
            </a:r>
            <a:r>
              <a:rPr lang="nl-NL" dirty="0" err="1"/>
              <a:t>dd</a:t>
            </a:r>
            <a:r>
              <a:rPr lang="nl-NL" dirty="0"/>
              <a:t> 1 </a:t>
            </a:r>
            <a:r>
              <a:rPr lang="nl-NL" dirty="0" err="1"/>
              <a:t>dr</a:t>
            </a:r>
            <a:r>
              <a:rPr lang="nl-NL" dirty="0"/>
              <a:t> - </a:t>
            </a:r>
            <a:r>
              <a:rPr lang="nl-NL" dirty="0" err="1"/>
              <a:t>olopatadine</a:t>
            </a:r>
            <a:r>
              <a:rPr lang="nl-NL" dirty="0"/>
              <a:t> 2 </a:t>
            </a:r>
            <a:r>
              <a:rPr lang="nl-NL" dirty="0" err="1"/>
              <a:t>dd</a:t>
            </a:r>
            <a:r>
              <a:rPr lang="nl-NL" dirty="0"/>
              <a:t> 1dr </a:t>
            </a:r>
            <a:r>
              <a:rPr lang="nl-NL" dirty="0" err="1"/>
              <a:t>z.n</a:t>
            </a:r>
            <a:r>
              <a:rPr lang="nl-NL" dirty="0"/>
              <a:t>. maximaal 3 dagen toevoegen: </a:t>
            </a:r>
            <a:r>
              <a:rPr lang="nl-NL" dirty="0" err="1"/>
              <a:t>prednisolon</a:t>
            </a:r>
            <a:r>
              <a:rPr lang="nl-NL" dirty="0"/>
              <a:t> 0,5% 3-4 </a:t>
            </a:r>
            <a:r>
              <a:rPr lang="nl-NL" dirty="0" err="1"/>
              <a:t>dd</a:t>
            </a:r>
            <a:r>
              <a:rPr lang="nl-NL" dirty="0"/>
              <a:t> 1 </a:t>
            </a:r>
            <a:r>
              <a:rPr lang="nl-NL" dirty="0" err="1"/>
              <a:t>dr</a:t>
            </a:r>
            <a:r>
              <a:rPr lang="nl-NL" dirty="0"/>
              <a:t>*</a:t>
            </a:r>
          </a:p>
          <a:p>
            <a:r>
              <a:rPr lang="nl-NL" i="1" dirty="0"/>
              <a:t>Controle, consultatie, verwijzing:</a:t>
            </a:r>
            <a:r>
              <a:rPr lang="nl-NL" dirty="0"/>
              <a:t> bij frequente recidieven: onderhoudsbehandeling antihistaminicum-</a:t>
            </a:r>
            <a:r>
              <a:rPr lang="nl-NL" dirty="0" err="1"/>
              <a:t>oogdrup</a:t>
            </a:r>
            <a:r>
              <a:rPr lang="nl-NL" dirty="0"/>
              <a:t>- pels, </a:t>
            </a:r>
            <a:r>
              <a:rPr lang="nl-NL" dirty="0" err="1"/>
              <a:t>z.n</a:t>
            </a:r>
            <a:r>
              <a:rPr lang="nl-NL" dirty="0"/>
              <a:t>. combineren met oraal antihistaminicum; verwijs bij therapie- resistente klachten</a:t>
            </a:r>
          </a:p>
          <a:p>
            <a:endParaRPr lang="nl-NL" b="1" dirty="0"/>
          </a:p>
          <a:p>
            <a:r>
              <a:rPr lang="nl-NL" b="1" dirty="0"/>
              <a:t>Diagnose Conjunctivitis door contactallergie</a:t>
            </a:r>
          </a:p>
          <a:p>
            <a:r>
              <a:rPr lang="nl-NL" dirty="0"/>
              <a:t>Diffuse roodheid; periorbitaal eczeem; jeuk</a:t>
            </a:r>
          </a:p>
          <a:p>
            <a:endParaRPr lang="nl-NL" dirty="0"/>
          </a:p>
          <a:p>
            <a:r>
              <a:rPr lang="nl-NL" i="1" dirty="0"/>
              <a:t>Voorlichting en niet-medicamenteuze behandeling:</a:t>
            </a:r>
            <a:r>
              <a:rPr lang="nl-NL" dirty="0"/>
              <a:t> proberen waarvoor overgevoeligheid bestaat + vermijden</a:t>
            </a:r>
          </a:p>
          <a:p>
            <a:r>
              <a:rPr lang="nl-NL" i="1" dirty="0"/>
              <a:t>medicamenteuze behandeling:</a:t>
            </a:r>
            <a:r>
              <a:rPr lang="nl-NL" dirty="0"/>
              <a:t> </a:t>
            </a:r>
            <a:r>
              <a:rPr lang="nl-NL" dirty="0" err="1"/>
              <a:t>nafazoline</a:t>
            </a:r>
            <a:r>
              <a:rPr lang="nl-NL" dirty="0"/>
              <a:t>- of </a:t>
            </a:r>
            <a:r>
              <a:rPr lang="nl-NL" dirty="0" err="1"/>
              <a:t>fenylefrine</a:t>
            </a:r>
            <a:r>
              <a:rPr lang="nl-NL" dirty="0"/>
              <a:t>- oogdruppels 0,125-0,25% 3-4 </a:t>
            </a:r>
            <a:r>
              <a:rPr lang="nl-NL" dirty="0" err="1"/>
              <a:t>dd</a:t>
            </a:r>
            <a:r>
              <a:rPr lang="nl-NL" dirty="0"/>
              <a:t> 1 </a:t>
            </a:r>
            <a:r>
              <a:rPr lang="nl-NL" dirty="0" err="1"/>
              <a:t>dr</a:t>
            </a:r>
            <a:r>
              <a:rPr lang="nl-NL" dirty="0"/>
              <a:t>; indien hevig: maximaal 3 dagen </a:t>
            </a:r>
            <a:r>
              <a:rPr lang="nl-NL" dirty="0" err="1"/>
              <a:t>prednisolon</a:t>
            </a:r>
            <a:r>
              <a:rPr lang="nl-NL" dirty="0"/>
              <a:t> 0,5% 3-4 </a:t>
            </a:r>
            <a:r>
              <a:rPr lang="nl-NL" dirty="0" err="1"/>
              <a:t>dd</a:t>
            </a:r>
            <a:r>
              <a:rPr lang="nl-NL" dirty="0"/>
              <a:t> 1 </a:t>
            </a:r>
            <a:r>
              <a:rPr lang="nl-NL" dirty="0" err="1"/>
              <a:t>dr</a:t>
            </a:r>
            <a:r>
              <a:rPr lang="nl-NL" dirty="0"/>
              <a:t>*; </a:t>
            </a:r>
            <a:r>
              <a:rPr lang="nl-NL" dirty="0" err="1"/>
              <a:t>z.n</a:t>
            </a:r>
            <a:r>
              <a:rPr lang="nl-NL" dirty="0"/>
              <a:t>. op oogleden kort hydrocortisoncrème</a:t>
            </a:r>
          </a:p>
          <a:p>
            <a:r>
              <a:rPr lang="nl-NL" i="1" dirty="0"/>
              <a:t>Controle, consultatie, verwijzing:</a:t>
            </a:r>
            <a:r>
              <a:rPr lang="nl-NL" dirty="0"/>
              <a:t> verwijs bij onduidelijkheid waarvoor patiënt overgevoelig is</a:t>
            </a:r>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6</a:t>
            </a:fld>
            <a:endParaRPr lang="nl-NL"/>
          </a:p>
        </p:txBody>
      </p:sp>
    </p:spTree>
    <p:extLst>
      <p:ext uri="{BB962C8B-B14F-4D97-AF65-F5344CB8AC3E}">
        <p14:creationId xmlns:p14="http://schemas.microsoft.com/office/powerpoint/2010/main" val="386516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Hyposfagma</a:t>
            </a:r>
            <a:r>
              <a:rPr lang="nl-NL" b="1"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Pathogenese</a:t>
            </a:r>
            <a:r>
              <a:rPr lang="en-US" dirty="0"/>
              <a:t> : </a:t>
            </a:r>
            <a:r>
              <a:rPr lang="en-US" dirty="0" err="1"/>
              <a:t>subconjunctivale</a:t>
            </a:r>
            <a:r>
              <a:rPr lang="en-US" dirty="0"/>
              <a:t> </a:t>
            </a:r>
            <a:r>
              <a:rPr lang="en-US" dirty="0" err="1"/>
              <a:t>bloeding</a:t>
            </a:r>
            <a:r>
              <a:rPr lang="en-US" dirty="0"/>
              <a:t> </a:t>
            </a:r>
            <a:r>
              <a:rPr lang="en-US" dirty="0" err="1"/>
              <a:t>onder</a:t>
            </a:r>
            <a:r>
              <a:rPr lang="en-US" dirty="0"/>
              <a:t> het </a:t>
            </a:r>
            <a:r>
              <a:rPr lang="en-US" dirty="0" err="1"/>
              <a:t>blindvlies</a:t>
            </a:r>
            <a:r>
              <a:rPr lang="en-US" dirty="0"/>
              <a:t> </a:t>
            </a:r>
            <a:r>
              <a:rPr lang="en-US" dirty="0" err="1"/>
              <a:t>rond</a:t>
            </a:r>
            <a:r>
              <a:rPr lang="en-US" dirty="0"/>
              <a:t> de cornea, </a:t>
            </a:r>
            <a:r>
              <a:rPr lang="en-US" dirty="0" err="1"/>
              <a:t>scherpbegrensd</a:t>
            </a:r>
            <a:r>
              <a:rPr lang="en-US" dirty="0"/>
              <a:t>, door </a:t>
            </a:r>
            <a:r>
              <a:rPr lang="en-US" dirty="0" err="1"/>
              <a:t>ruptuur</a:t>
            </a:r>
            <a:r>
              <a:rPr lang="en-US" dirty="0"/>
              <a:t> van </a:t>
            </a:r>
            <a:r>
              <a:rPr lang="en-US" dirty="0" err="1"/>
              <a:t>conjunctivaal</a:t>
            </a:r>
            <a:r>
              <a:rPr lang="en-US" dirty="0"/>
              <a:t> of </a:t>
            </a:r>
            <a:r>
              <a:rPr lang="en-US" dirty="0" err="1"/>
              <a:t>episcleraal</a:t>
            </a:r>
            <a:r>
              <a:rPr lang="en-US" dirty="0"/>
              <a:t> </a:t>
            </a:r>
            <a:r>
              <a:rPr lang="en-US" dirty="0" err="1"/>
              <a:t>bloedvat</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Mogelijk</a:t>
            </a:r>
            <a:r>
              <a:rPr lang="en-US" dirty="0"/>
              <a:t> </a:t>
            </a:r>
            <a:r>
              <a:rPr lang="en-US" dirty="0" err="1"/>
              <a:t>verband</a:t>
            </a:r>
            <a:r>
              <a:rPr lang="en-US" dirty="0"/>
              <a:t> met HT, </a:t>
            </a:r>
            <a:r>
              <a:rPr lang="en-US" dirty="0" err="1"/>
              <a:t>arteriosclerose</a:t>
            </a:r>
            <a:r>
              <a:rPr lang="en-US" dirty="0"/>
              <a:t>, </a:t>
            </a:r>
            <a:r>
              <a:rPr lang="en-US" dirty="0" err="1"/>
              <a:t>zwaar</a:t>
            </a:r>
            <a:r>
              <a:rPr lang="en-US" dirty="0"/>
              <a:t> </a:t>
            </a:r>
            <a:r>
              <a:rPr lang="en-US" dirty="0" err="1"/>
              <a:t>tillen</a:t>
            </a:r>
            <a:r>
              <a:rPr lang="en-US" dirty="0"/>
              <a:t>, </a:t>
            </a:r>
            <a:r>
              <a:rPr lang="en-US" dirty="0" err="1"/>
              <a:t>heftig</a:t>
            </a:r>
            <a:r>
              <a:rPr lang="en-US" dirty="0"/>
              <a:t> </a:t>
            </a:r>
            <a:r>
              <a:rPr lang="en-US" dirty="0" err="1"/>
              <a:t>hoesten</a:t>
            </a:r>
            <a:r>
              <a:rPr lang="en-US" dirty="0"/>
              <a:t>, </a:t>
            </a:r>
            <a:r>
              <a:rPr lang="en-US" dirty="0" err="1"/>
              <a:t>persen</a:t>
            </a:r>
            <a:r>
              <a:rPr lang="en-US" dirty="0"/>
              <a:t>, </a:t>
            </a:r>
            <a:r>
              <a:rPr lang="en-US" dirty="0" err="1"/>
              <a:t>braken</a:t>
            </a:r>
            <a:r>
              <a:rPr lang="en-US" dirty="0"/>
              <a:t>, </a:t>
            </a:r>
            <a:r>
              <a:rPr lang="en-US" dirty="0" err="1"/>
              <a:t>zelden</a:t>
            </a:r>
            <a:r>
              <a:rPr lang="en-US" dirty="0"/>
              <a:t> </a:t>
            </a:r>
            <a:r>
              <a:rPr lang="en-US" dirty="0" err="1"/>
              <a:t>hemorrhagische</a:t>
            </a:r>
            <a:r>
              <a:rPr lang="en-US" dirty="0"/>
              <a:t> </a:t>
            </a:r>
            <a:r>
              <a:rPr lang="en-US" dirty="0" err="1"/>
              <a:t>dyscrasie</a:t>
            </a:r>
            <a:r>
              <a:rPr lang="en-US" dirty="0"/>
              <a:t>, </a:t>
            </a:r>
            <a:r>
              <a:rPr lang="en-US" dirty="0" err="1"/>
              <a:t>vaatanomalie</a:t>
            </a:r>
            <a:r>
              <a:rPr lang="en-US" dirty="0"/>
              <a:t>, </a:t>
            </a:r>
            <a:r>
              <a:rPr lang="en-US" dirty="0" err="1"/>
              <a:t>lymfoom</a:t>
            </a:r>
            <a:r>
              <a:rPr lang="en-US" dirty="0"/>
              <a:t>,</a:t>
            </a:r>
            <a:r>
              <a:rPr lang="en-US" baseline="0" dirty="0"/>
              <a:t> </a:t>
            </a:r>
            <a:r>
              <a:rPr lang="en-US" dirty="0" err="1"/>
              <a:t>kaposisarcoom</a:t>
            </a:r>
            <a:r>
              <a:rPr lang="en-US" dirty="0"/>
              <a:t>, </a:t>
            </a:r>
            <a:r>
              <a:rPr lang="en-US" dirty="0" err="1"/>
              <a:t>trombopenie</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Klachten</a:t>
            </a:r>
            <a:r>
              <a:rPr lang="en-US" dirty="0"/>
              <a:t> ; </a:t>
            </a:r>
            <a:r>
              <a:rPr lang="en-US" dirty="0" err="1"/>
              <a:t>pijnloze</a:t>
            </a:r>
            <a:r>
              <a:rPr lang="en-US" dirty="0"/>
              <a:t> </a:t>
            </a:r>
            <a:r>
              <a:rPr lang="en-US" dirty="0" err="1"/>
              <a:t>roodheid</a:t>
            </a:r>
            <a:r>
              <a:rPr lang="en-US" dirty="0"/>
              <a:t>, </a:t>
            </a:r>
            <a:r>
              <a:rPr lang="en-US" dirty="0" err="1"/>
              <a:t>geen</a:t>
            </a:r>
            <a:r>
              <a:rPr lang="en-US" dirty="0"/>
              <a:t> </a:t>
            </a:r>
            <a:r>
              <a:rPr lang="en-US" dirty="0" err="1"/>
              <a:t>visusklachten</a:t>
            </a:r>
            <a:r>
              <a:rPr lang="en-US" dirty="0"/>
              <a:t>, </a:t>
            </a:r>
            <a:r>
              <a:rPr lang="en-US" dirty="0" err="1"/>
              <a:t>vaak</a:t>
            </a:r>
            <a:r>
              <a:rPr lang="en-US" dirty="0"/>
              <a:t> </a:t>
            </a:r>
            <a:r>
              <a:rPr lang="en-US" dirty="0" err="1"/>
              <a:t>bezorgdheid</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 </a:t>
            </a:r>
            <a:r>
              <a:rPr lang="en-US" dirty="0" err="1"/>
              <a:t>visuscontrole</a:t>
            </a:r>
            <a:r>
              <a:rPr lang="en-US" dirty="0"/>
              <a:t>, </a:t>
            </a:r>
            <a:r>
              <a:rPr lang="en-US" dirty="0" err="1"/>
              <a:t>inspectie</a:t>
            </a:r>
            <a:r>
              <a:rPr lang="en-US" dirty="0"/>
              <a:t> </a:t>
            </a:r>
            <a:r>
              <a:rPr lang="en-US" dirty="0" err="1"/>
              <a:t>uitwendig</a:t>
            </a:r>
            <a:r>
              <a:rPr lang="en-US" dirty="0"/>
              <a:t> </a:t>
            </a:r>
            <a:r>
              <a:rPr lang="en-US" dirty="0" err="1"/>
              <a:t>oog</a:t>
            </a:r>
            <a:r>
              <a:rPr lang="en-US" dirty="0"/>
              <a:t> en RR. </a:t>
            </a:r>
            <a:r>
              <a:rPr lang="en-US" dirty="0" err="1"/>
              <a:t>Uitsluiten</a:t>
            </a:r>
            <a:r>
              <a:rPr lang="en-US" dirty="0"/>
              <a:t> </a:t>
            </a:r>
            <a:r>
              <a:rPr lang="en-US" dirty="0" err="1"/>
              <a:t>perforerend</a:t>
            </a:r>
            <a:r>
              <a:rPr lang="en-US" dirty="0"/>
              <a:t> </a:t>
            </a:r>
            <a:r>
              <a:rPr lang="en-US" dirty="0" err="1"/>
              <a:t>letsel</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Beleid</a:t>
            </a:r>
            <a:r>
              <a:rPr lang="en-US" dirty="0"/>
              <a:t>: </a:t>
            </a:r>
            <a:r>
              <a:rPr lang="en-US" dirty="0" err="1"/>
              <a:t>geruststelling</a:t>
            </a:r>
            <a:r>
              <a:rPr lang="en-US" dirty="0"/>
              <a:t>, </a:t>
            </a:r>
            <a:r>
              <a:rPr lang="en-US" dirty="0" err="1"/>
              <a:t>expectatief</a:t>
            </a:r>
            <a:r>
              <a:rPr lang="en-US" dirty="0"/>
              <a:t>. </a:t>
            </a:r>
            <a:r>
              <a:rPr lang="en-US" dirty="0" err="1"/>
              <a:t>Bij</a:t>
            </a:r>
            <a:r>
              <a:rPr lang="en-US" dirty="0"/>
              <a:t> </a:t>
            </a:r>
            <a:r>
              <a:rPr lang="en-US" dirty="0" err="1"/>
              <a:t>vermoeden</a:t>
            </a:r>
            <a:r>
              <a:rPr lang="en-US" dirty="0"/>
              <a:t> van </a:t>
            </a:r>
            <a:r>
              <a:rPr lang="en-US" dirty="0" err="1"/>
              <a:t>onderliggende</a:t>
            </a:r>
            <a:r>
              <a:rPr lang="en-US" dirty="0"/>
              <a:t> </a:t>
            </a:r>
            <a:r>
              <a:rPr lang="en-US" dirty="0" err="1"/>
              <a:t>pathologie</a:t>
            </a:r>
            <a:r>
              <a:rPr lang="en-US" dirty="0"/>
              <a:t> </a:t>
            </a:r>
            <a:r>
              <a:rPr lang="en-US" dirty="0" err="1"/>
              <a:t>verwijzen</a:t>
            </a:r>
            <a:r>
              <a:rPr lang="en-US"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7</a:t>
            </a:fld>
            <a:endParaRPr lang="nl-NL"/>
          </a:p>
        </p:txBody>
      </p:sp>
    </p:spTree>
    <p:extLst>
      <p:ext uri="{BB962C8B-B14F-4D97-AF65-F5344CB8AC3E}">
        <p14:creationId xmlns:p14="http://schemas.microsoft.com/office/powerpoint/2010/main" val="277291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Cornea erosie:</a:t>
            </a:r>
          </a:p>
          <a:p>
            <a:endParaRPr lang="nl-NL" dirty="0"/>
          </a:p>
          <a:p>
            <a:r>
              <a:rPr lang="nl-NL" dirty="0"/>
              <a:t>Na </a:t>
            </a:r>
            <a:r>
              <a:rPr lang="nl-NL" dirty="0" err="1"/>
              <a:t>aankleuring</a:t>
            </a:r>
            <a:r>
              <a:rPr lang="nl-NL" baseline="0" dirty="0"/>
              <a:t> met </a:t>
            </a:r>
            <a:r>
              <a:rPr lang="nl-NL" baseline="0" dirty="0" err="1"/>
              <a:t>effluorescentie</a:t>
            </a:r>
            <a:endParaRPr lang="nl-NL" dirty="0"/>
          </a:p>
          <a:p>
            <a:r>
              <a:rPr lang="nl-NL" dirty="0"/>
              <a:t>Cornea-erosie is een soort schaafwond van het oppervlak van het hoornvlies. Dit kan worden veroorzaakt door een vreemd lichaam tegen het oog,</a:t>
            </a:r>
            <a:r>
              <a:rPr lang="nl-NL" baseline="0" dirty="0"/>
              <a:t> </a:t>
            </a:r>
            <a:r>
              <a:rPr lang="nl-NL" baseline="0" dirty="0" err="1"/>
              <a:t>bijv</a:t>
            </a:r>
            <a:r>
              <a:rPr lang="nl-NL" baseline="0" dirty="0"/>
              <a:t> nagel, takken, wimpers, zand. Het kan ook ontstaan door te hardhandig wrijven, door beschadiging tijdens een oogoperatie, of door een niet goed passende of beschadigde contactlens.</a:t>
            </a:r>
            <a:endParaRPr lang="nl-NL" dirty="0"/>
          </a:p>
          <a:p>
            <a:r>
              <a:rPr lang="nl-NL" dirty="0"/>
              <a:t>Als je het hoornvlies </a:t>
            </a:r>
            <a:r>
              <a:rPr lang="nl-NL" dirty="0" err="1"/>
              <a:t>aankleurt</a:t>
            </a:r>
            <a:r>
              <a:rPr lang="nl-NL" dirty="0"/>
              <a:t> met fluoresceïne en het oog</a:t>
            </a:r>
            <a:r>
              <a:rPr lang="nl-NL" baseline="0" dirty="0"/>
              <a:t> </a:t>
            </a:r>
            <a:r>
              <a:rPr lang="nl-NL" dirty="0"/>
              <a:t>bekijkt met blauw licht,</a:t>
            </a:r>
            <a:r>
              <a:rPr lang="nl-NL" baseline="0" dirty="0"/>
              <a:t> dan kleurt h</a:t>
            </a:r>
            <a:r>
              <a:rPr lang="nl-NL" dirty="0"/>
              <a:t>et beschadigde deel </a:t>
            </a:r>
            <a:r>
              <a:rPr lang="nl-NL" dirty="0" err="1"/>
              <a:t>geel-groen</a:t>
            </a:r>
            <a:r>
              <a:rPr lang="nl-NL" dirty="0"/>
              <a:t> aan.</a:t>
            </a:r>
          </a:p>
          <a:p>
            <a:r>
              <a:rPr lang="nl-NL" i="1" dirty="0"/>
              <a:t>NHG: Voorlichting en niet-medicamenteuze behandeling:</a:t>
            </a:r>
            <a:r>
              <a:rPr lang="nl-NL" dirty="0"/>
              <a:t> geneest in 1-3 dagen; niet wrijven; oogverband alleen op indicatie</a:t>
            </a:r>
          </a:p>
          <a:p>
            <a:r>
              <a:rPr lang="nl-NL" i="1" dirty="0"/>
              <a:t>medicamenteuze behandeling:</a:t>
            </a:r>
            <a:r>
              <a:rPr lang="nl-NL" dirty="0"/>
              <a:t> Chlooramfenicol-oogzalf 1% 2-4 </a:t>
            </a:r>
            <a:r>
              <a:rPr lang="nl-NL" dirty="0" err="1"/>
              <a:t>dd</a:t>
            </a:r>
            <a:r>
              <a:rPr lang="nl-NL" dirty="0"/>
              <a:t> tot sluiting defect</a:t>
            </a:r>
          </a:p>
          <a:p>
            <a:r>
              <a:rPr lang="nl-NL" i="1" dirty="0"/>
              <a:t>Controle, consultatie, verwijzing:</a:t>
            </a:r>
            <a:r>
              <a:rPr lang="nl-NL" dirty="0"/>
              <a:t> na 3 dagen, </a:t>
            </a:r>
            <a:r>
              <a:rPr lang="nl-NL" dirty="0" err="1"/>
              <a:t>z.n</a:t>
            </a:r>
            <a:r>
              <a:rPr lang="nl-NL" dirty="0"/>
              <a:t>. eerder; verwijs indien na drie dagen niet genezen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8</a:t>
            </a:fld>
            <a:endParaRPr lang="nl-NL"/>
          </a:p>
        </p:txBody>
      </p:sp>
    </p:spTree>
    <p:extLst>
      <p:ext uri="{BB962C8B-B14F-4D97-AF65-F5344CB8AC3E}">
        <p14:creationId xmlns:p14="http://schemas.microsoft.com/office/powerpoint/2010/main" val="214067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Episcleritis</a:t>
            </a:r>
            <a:endParaRPr lang="nl-NL" b="1" dirty="0"/>
          </a:p>
          <a:p>
            <a:endParaRPr lang="nl-NL" dirty="0"/>
          </a:p>
          <a:p>
            <a:r>
              <a:rPr lang="nl-NL" dirty="0"/>
              <a:t>Een</a:t>
            </a:r>
            <a:r>
              <a:rPr lang="nl-NL" baseline="0" dirty="0"/>
              <a:t> taar</a:t>
            </a:r>
            <a:r>
              <a:rPr lang="nl-NL" dirty="0"/>
              <a:t>tpunt met roodheid</a:t>
            </a:r>
          </a:p>
          <a:p>
            <a:endParaRPr lang="nl-NL" dirty="0"/>
          </a:p>
          <a:p>
            <a:r>
              <a:rPr lang="nl-NL" b="1" dirty="0"/>
              <a:t>Bron: NHG-standaard</a:t>
            </a:r>
          </a:p>
          <a:p>
            <a:r>
              <a:rPr lang="nl-NL" i="1" dirty="0"/>
              <a:t>Voorlichting</a:t>
            </a:r>
            <a:r>
              <a:rPr lang="nl-NL" dirty="0"/>
              <a:t>. De huisarts legt uit dat een diepere </a:t>
            </a:r>
            <a:r>
              <a:rPr lang="nl-NL" dirty="0" err="1"/>
              <a:t>bindvlieslaag</a:t>
            </a:r>
            <a:r>
              <a:rPr lang="nl-NL" dirty="0"/>
              <a:t> in het oog ontstoken is. De oorzaak is meestal onduidelijk, maar de ontsteking zal normaliter binnen enkele weken spontaan genezen. Indien er weinig klachten zijn, is behandeling niet nodig.</a:t>
            </a:r>
          </a:p>
          <a:p>
            <a:r>
              <a:rPr lang="nl-NL" i="1" dirty="0"/>
              <a:t>Niet-medicamenteuze behandeling</a:t>
            </a:r>
            <a:r>
              <a:rPr lang="nl-NL" dirty="0"/>
              <a:t>. Bij klachten kunnen koude oogkompressen verlichting geven.</a:t>
            </a:r>
          </a:p>
          <a:p>
            <a:r>
              <a:rPr lang="nl-NL" i="1" dirty="0"/>
              <a:t>Medicamenteuze behandeling</a:t>
            </a:r>
            <a:r>
              <a:rPr lang="nl-NL" dirty="0"/>
              <a:t>.</a:t>
            </a:r>
            <a:r>
              <a:rPr lang="nl-NL" baseline="30000" dirty="0">
                <a:hlinkClick r:id="rId3" action="ppaction://hlinkfile"/>
              </a:rPr>
              <a:t>45)</a:t>
            </a:r>
            <a:r>
              <a:rPr lang="nl-NL" dirty="0"/>
              <a:t> Indien niet-medicamenteuze maatregelen onvoldoende effectief zijn, kan de huisarts gedurende maximaal drie dagen </a:t>
            </a:r>
            <a:r>
              <a:rPr lang="nl-NL" dirty="0" err="1"/>
              <a:t>prednisolon</a:t>
            </a:r>
            <a:r>
              <a:rPr lang="nl-NL" dirty="0"/>
              <a:t>-oogdruppels 0,5% 3-4 </a:t>
            </a:r>
            <a:r>
              <a:rPr lang="nl-NL" dirty="0" err="1"/>
              <a:t>dd</a:t>
            </a:r>
            <a:r>
              <a:rPr lang="nl-NL" dirty="0"/>
              <a:t> 1 druppel voorschrijven; hiertoe volstaat het voorschrijven van één </a:t>
            </a:r>
            <a:r>
              <a:rPr lang="nl-NL" dirty="0" err="1"/>
              <a:t>minim</a:t>
            </a:r>
            <a:r>
              <a:rPr lang="nl-NL" dirty="0"/>
              <a:t>, met controle na twee à drie dagen.</a:t>
            </a:r>
          </a:p>
          <a:p>
            <a:r>
              <a:rPr lang="nl-NL" i="1" dirty="0"/>
              <a:t>Verwijzing</a:t>
            </a:r>
            <a:r>
              <a:rPr lang="nl-NL" dirty="0"/>
              <a:t>. Recidiverende </a:t>
            </a:r>
            <a:r>
              <a:rPr lang="nl-NL" dirty="0" err="1"/>
              <a:t>episcleritis</a:t>
            </a:r>
            <a:r>
              <a:rPr lang="nl-NL" dirty="0"/>
              <a:t> is (evenals </a:t>
            </a:r>
            <a:r>
              <a:rPr lang="nl-NL" dirty="0" err="1"/>
              <a:t>scleritis</a:t>
            </a:r>
            <a:r>
              <a:rPr lang="nl-NL" dirty="0"/>
              <a:t>) een reden voor verwijzing naar de internist voor onderzoek naar eventuele onderliggende systemische aandoeningen.</a:t>
            </a:r>
            <a:r>
              <a:rPr lang="nl-NL" baseline="30000" dirty="0">
                <a:hlinkClick r:id="rId4" action="ppaction://hlinkfile"/>
              </a:rPr>
              <a:t>20)</a:t>
            </a:r>
            <a:r>
              <a:rPr lang="nl-NL" dirty="0"/>
              <a:t> Staat de oogheelkundige diagnose nog niet vast, dan verwijst de huisarts de patiënt eerst naar de oogarts.</a:t>
            </a:r>
          </a:p>
          <a:p>
            <a:endParaRPr lang="nl-NL" b="1"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9</a:t>
            </a:fld>
            <a:endParaRPr lang="nl-NL"/>
          </a:p>
        </p:txBody>
      </p:sp>
    </p:spTree>
    <p:extLst>
      <p:ext uri="{BB962C8B-B14F-4D97-AF65-F5344CB8AC3E}">
        <p14:creationId xmlns:p14="http://schemas.microsoft.com/office/powerpoint/2010/main" val="33147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Iridocyclitis	 </a:t>
            </a:r>
            <a:r>
              <a:rPr lang="nl-NL" dirty="0"/>
              <a:t>(synoniem met uveitis </a:t>
            </a:r>
            <a:r>
              <a:rPr lang="nl-NL" dirty="0" err="1"/>
              <a:t>anterior</a:t>
            </a:r>
            <a:r>
              <a:rPr lang="nl-NL" dirty="0"/>
              <a:t>): ontsteking van de iris en het corpus </a:t>
            </a:r>
            <a:r>
              <a:rPr lang="nl-NL" dirty="0" err="1"/>
              <a:t>ciliare</a:t>
            </a:r>
            <a:r>
              <a:rPr lang="nl-NL" dirty="0"/>
              <a:t>. </a:t>
            </a:r>
          </a:p>
          <a:p>
            <a:endParaRPr lang="nl-NL"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a:t>Onbehandeld kan een iridocyclitis leiden tot verklevingen van de achterkant van de iris met de lens, waardoor de pupil kan vervormen en de circulatie van het kamerwater kan stagneren, wat kan leiden tot secundair glaucoom.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a:t>Bij een chronische iridocyclitis en na langdurige toediening van corticosteroïden kan ook cataractvorming optreden.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a:t>Een iridocyclitis treedt relatief frequent op bij mensen met een reumatologische aandoening (in het bijzonder de HLA-B27-gerelateerde syndromen), infecties (zoals lues, de ziekte van Lyme en tuberculose) en andere inflammatoire aandoeningen (zoals de ziekte van </a:t>
            </a:r>
            <a:r>
              <a:rPr lang="nl-NL" dirty="0" err="1"/>
              <a:t>Besnier-Boeck</a:t>
            </a:r>
            <a:r>
              <a:rPr lang="nl-NL" dirty="0"/>
              <a:t>, de ziekte van </a:t>
            </a:r>
            <a:r>
              <a:rPr lang="nl-NL" dirty="0" err="1"/>
              <a:t>Crohn</a:t>
            </a:r>
            <a:r>
              <a:rPr lang="nl-NL" dirty="0"/>
              <a:t> en colitis ulcerosa).</a:t>
            </a:r>
            <a:endParaRPr lang="nl-NL" baseline="30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a:t>LO: een combinatie van </a:t>
            </a:r>
            <a:r>
              <a:rPr lang="nl-NL" dirty="0" err="1"/>
              <a:t>ciliaire</a:t>
            </a:r>
            <a:r>
              <a:rPr lang="nl-NL" dirty="0"/>
              <a:t> roodheid, een nauwe pupil (al of niet met verklevingen), cellen en het </a:t>
            </a:r>
            <a:r>
              <a:rPr lang="nl-NL" dirty="0" err="1"/>
              <a:t>Tyndall</a:t>
            </a:r>
            <a:r>
              <a:rPr lang="nl-NL" dirty="0"/>
              <a:t>-effect in de voorste oogkamer, </a:t>
            </a:r>
            <a:r>
              <a:rPr lang="nl-NL" dirty="0" err="1"/>
              <a:t>Descemet</a:t>
            </a:r>
            <a:r>
              <a:rPr lang="nl-NL" dirty="0"/>
              <a:t>-stippen en </a:t>
            </a:r>
            <a:r>
              <a:rPr lang="nl-NL" dirty="0" err="1"/>
              <a:t>hypopyon</a:t>
            </a:r>
            <a:r>
              <a:rPr lang="nl-NL" dirty="0"/>
              <a:t>, wijst op een iridocyclitis. Een gestoorde directe en indirecte reactie van de pupil op licht, toename van pijn bij de consensuele lichtreactie, pijn die niet verdwijnt na toediening van een oppervlakteanestheticum, visusvermindering en lichtschuwheid zijn bijpassende symptomen.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dirty="0"/>
              <a:t>Beleid:</a:t>
            </a:r>
            <a:r>
              <a:rPr lang="nl-NL" baseline="0" dirty="0"/>
              <a:t> b</a:t>
            </a:r>
            <a:r>
              <a:rPr lang="nl-NL" dirty="0"/>
              <a:t>ij</a:t>
            </a:r>
            <a:r>
              <a:rPr lang="nl-NL" baseline="0" dirty="0"/>
              <a:t> vermoeden iridocyclitis met spoed verwijzen naar de oogarts </a:t>
            </a:r>
            <a:endParaRPr lang="nl-NL" dirty="0"/>
          </a:p>
          <a:p>
            <a:endParaRPr lang="nl-NL" b="1" dirty="0"/>
          </a:p>
        </p:txBody>
      </p:sp>
      <p:sp>
        <p:nvSpPr>
          <p:cNvPr id="4" name="Tijdelijke aanduiding voor dianummer 3"/>
          <p:cNvSpPr>
            <a:spLocks noGrp="1"/>
          </p:cNvSpPr>
          <p:nvPr>
            <p:ph type="sldNum" sz="quarter" idx="10"/>
          </p:nvPr>
        </p:nvSpPr>
        <p:spPr/>
        <p:txBody>
          <a:bodyPr/>
          <a:lstStyle/>
          <a:p>
            <a:fld id="{FC2E9C24-8CF5-4B08-A98F-952809089A14}" type="slidenum">
              <a:rPr lang="nl-NL" smtClean="0"/>
              <a:t>10</a:t>
            </a:fld>
            <a:endParaRPr lang="nl-NL"/>
          </a:p>
        </p:txBody>
      </p:sp>
    </p:spTree>
    <p:extLst>
      <p:ext uri="{BB962C8B-B14F-4D97-AF65-F5344CB8AC3E}">
        <p14:creationId xmlns:p14="http://schemas.microsoft.com/office/powerpoint/2010/main" val="33147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818440" y="1863274"/>
            <a:ext cx="7402748" cy="1550089"/>
          </a:xfrm>
          <a:prstGeom prst="rect">
            <a:avLst/>
          </a:prstGeom>
        </p:spPr>
        <p:txBody>
          <a:bodyPr lIns="0" tIns="0" rIns="0" bIns="0" anchor="b" anchorCtr="0"/>
          <a:lstStyle>
            <a:lvl1pPr>
              <a:defRPr sz="3600" b="0" i="0" cap="none">
                <a:solidFill>
                  <a:schemeClr val="bg1"/>
                </a:solidFill>
                <a:latin typeface="Segoe UI"/>
              </a:defRPr>
            </a:lvl1pPr>
          </a:lstStyle>
          <a:p>
            <a:r>
              <a:rPr lang="nl-BE" dirty="0"/>
              <a:t>Titelstijl van model bewerken</a:t>
            </a:r>
            <a:endParaRPr lang="nl-NL" dirty="0"/>
          </a:p>
        </p:txBody>
      </p:sp>
      <p:sp>
        <p:nvSpPr>
          <p:cNvPr id="7" name="Subtitel 2"/>
          <p:cNvSpPr>
            <a:spLocks noGrp="1"/>
          </p:cNvSpPr>
          <p:nvPr>
            <p:ph type="subTitle" idx="1" hasCustomPrompt="1"/>
          </p:nvPr>
        </p:nvSpPr>
        <p:spPr>
          <a:xfrm>
            <a:off x="818439" y="3630838"/>
            <a:ext cx="7402749" cy="1069180"/>
          </a:xfrm>
          <a:prstGeom prst="rect">
            <a:avLst/>
          </a:prstGeom>
        </p:spPr>
        <p:txBody>
          <a:bodyPr lIns="0" tIns="0" rIns="0" bIns="0"/>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Subtitel van het model bewerken</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onderschrift">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269666"/>
            <a:ext cx="9144000" cy="3999697"/>
          </a:xfrm>
          <a:prstGeom prst="rect">
            <a:avLst/>
          </a:prstGeom>
        </p:spPr>
        <p:txBody>
          <a:bodyPr vert="horz" lIns="635000" tIns="254000" rIns="0" bIns="0"/>
          <a:lstStyle>
            <a:lvl1pPr>
              <a:defRPr sz="2400">
                <a:latin typeface="Segoe UI"/>
              </a:defRPr>
            </a:lvl1pPr>
          </a:lstStyle>
          <a:p>
            <a:pPr lvl="0"/>
            <a:endParaRPr lang="nl-NL" noProof="0" dirty="0"/>
          </a:p>
        </p:txBody>
      </p:sp>
      <p:sp>
        <p:nvSpPr>
          <p:cNvPr id="5" name="Titel 1"/>
          <p:cNvSpPr>
            <a:spLocks noGrp="1"/>
          </p:cNvSpPr>
          <p:nvPr>
            <p:ph type="title" hasCustomPrompt="1"/>
          </p:nvPr>
        </p:nvSpPr>
        <p:spPr>
          <a:xfrm>
            <a:off x="818388" y="4445000"/>
            <a:ext cx="5765260" cy="606255"/>
          </a:xfrm>
          <a:prstGeom prst="rect">
            <a:avLst/>
          </a:prstGeom>
        </p:spPr>
        <p:txBody>
          <a:bodyPr lIns="0" tIns="0" rIns="0" bIns="0" anchor="b" anchorCtr="0"/>
          <a:lstStyle>
            <a:lvl1pPr>
              <a:defRPr sz="2400" b="0">
                <a:solidFill>
                  <a:srgbClr val="00539F"/>
                </a:solidFill>
                <a:latin typeface="Segoe UI"/>
                <a:cs typeface="Segoe UI"/>
              </a:defRPr>
            </a:lvl1pPr>
          </a:lstStyle>
          <a:p>
            <a:r>
              <a:rPr lang="nl-BE" dirty="0"/>
              <a:t>Tekst voor de kop</a:t>
            </a:r>
            <a:endParaRPr lang="nl-NL" dirty="0"/>
          </a:p>
        </p:txBody>
      </p:sp>
      <p:sp>
        <p:nvSpPr>
          <p:cNvPr id="6" name="Tijdelijke aanduiding voor tekst 2"/>
          <p:cNvSpPr>
            <a:spLocks noGrp="1"/>
          </p:cNvSpPr>
          <p:nvPr>
            <p:ph type="body" idx="1"/>
          </p:nvPr>
        </p:nvSpPr>
        <p:spPr>
          <a:xfrm>
            <a:off x="818388" y="5207000"/>
            <a:ext cx="5765260" cy="807806"/>
          </a:xfrm>
          <a:prstGeom prst="rect">
            <a:avLst/>
          </a:prstGeom>
        </p:spPr>
        <p:txBody>
          <a:bodyPr lIns="0" tIns="0" rIns="0" bIns="0" anchor="t" anchorCtr="0"/>
          <a:lstStyle>
            <a:lvl1pPr marL="0" indent="0">
              <a:buNone/>
              <a:defRPr sz="20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8"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9F74006-F80E-44B4-B714-BD56CE10DEF7}" type="datetimeFigureOut">
              <a:rPr lang="nl-NL" smtClean="0"/>
              <a:pPr/>
              <a:t>31-8-2023</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226F26E1-0F08-4136-B968-84C3271E3216}" type="slidenum">
              <a:rPr lang="nl-NL" smtClean="0"/>
              <a:pPr/>
              <a:t>‹nr.›</a:t>
            </a:fld>
            <a:endParaRPr lang="nl-NL"/>
          </a:p>
        </p:txBody>
      </p:sp>
    </p:spTree>
    <p:extLst>
      <p:ext uri="{BB962C8B-B14F-4D97-AF65-F5344CB8AC3E}">
        <p14:creationId xmlns:p14="http://schemas.microsoft.com/office/powerpoint/2010/main" val="363954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515100"/>
            <a:ext cx="1905000" cy="19050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457950"/>
            <a:ext cx="2895600" cy="2476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248400" y="6477000"/>
            <a:ext cx="1905000" cy="190500"/>
          </a:xfrm>
          <a:prstGeom prst="rect">
            <a:avLst/>
          </a:prstGeom>
          <a:ln/>
        </p:spPr>
        <p:txBody>
          <a:bodyPr/>
          <a:lstStyle>
            <a:lvl1pPr>
              <a:defRPr/>
            </a:lvl1pPr>
          </a:lstStyle>
          <a:p>
            <a:pPr>
              <a:defRPr/>
            </a:pPr>
            <a:fld id="{0B92D593-A753-416F-847B-4DC8D7D67634}" type="slidenum">
              <a:rPr lang="nl-NL"/>
              <a:pPr>
                <a:defRPr/>
              </a:pPr>
              <a:t>‹nr.›</a:t>
            </a:fld>
            <a:endParaRPr lang="nl-NL"/>
          </a:p>
        </p:txBody>
      </p:sp>
    </p:spTree>
    <p:extLst>
      <p:ext uri="{BB962C8B-B14F-4D97-AF65-F5344CB8AC3E}">
        <p14:creationId xmlns:p14="http://schemas.microsoft.com/office/powerpoint/2010/main" val="174661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C9F74006-F80E-44B4-B714-BD56CE10DEF7}" type="datetimeFigureOut">
              <a:rPr lang="nl-NL" smtClean="0"/>
              <a:pPr/>
              <a:t>31-8-2023</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226F26E1-0F08-4136-B968-84C3271E3216}" type="slidenum">
              <a:rPr lang="nl-NL" smtClean="0"/>
              <a:pPr/>
              <a:t>‹nr.›</a:t>
            </a:fld>
            <a:endParaRPr lang="nl-NL"/>
          </a:p>
        </p:txBody>
      </p:sp>
    </p:spTree>
    <p:extLst>
      <p:ext uri="{BB962C8B-B14F-4D97-AF65-F5344CB8AC3E}">
        <p14:creationId xmlns:p14="http://schemas.microsoft.com/office/powerpoint/2010/main" val="135288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8388" y="1513611"/>
            <a:ext cx="7402748" cy="962250"/>
          </a:xfrm>
          <a:prstGeom prst="rect">
            <a:avLst/>
          </a:prstGeom>
        </p:spPr>
        <p:txBody>
          <a:bodyPr lIns="0" tIns="0" rIns="0" bIns="0" anchor="b" anchorCtr="0"/>
          <a:lstStyle>
            <a:lvl1pPr>
              <a:defRPr sz="3000" b="0" i="0" cap="none">
                <a:solidFill>
                  <a:srgbClr val="00539F"/>
                </a:solidFill>
                <a:latin typeface="Segoe UI"/>
              </a:defRPr>
            </a:lvl1pPr>
          </a:lstStyle>
          <a:p>
            <a:r>
              <a:rPr lang="nl-BE" dirty="0"/>
              <a:t>Tekst voor de kop</a:t>
            </a:r>
            <a:endParaRPr lang="nl-NL" dirty="0"/>
          </a:p>
        </p:txBody>
      </p:sp>
      <p:sp>
        <p:nvSpPr>
          <p:cNvPr id="3" name="Subtitel 2"/>
          <p:cNvSpPr>
            <a:spLocks noGrp="1"/>
          </p:cNvSpPr>
          <p:nvPr>
            <p:ph type="subTitle" idx="1"/>
          </p:nvPr>
        </p:nvSpPr>
        <p:spPr>
          <a:xfrm>
            <a:off x="818388" y="2673770"/>
            <a:ext cx="7402749" cy="2755543"/>
          </a:xfrm>
          <a:prstGeom prst="rect">
            <a:avLst/>
          </a:prstGeom>
        </p:spPr>
        <p:txBody>
          <a:bodyPr lIns="0" tIns="0" rIns="0" bIns="0"/>
          <a:lstStyle>
            <a:lvl1pPr marL="0" indent="0" algn="l">
              <a:buNone/>
              <a:defRPr sz="2000" b="0" i="0" baseline="0">
                <a:solidFill>
                  <a:schemeClr val="bg1">
                    <a:lumMod val="50000"/>
                  </a:schemeClr>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a:t>Tekst voor de kop</a:t>
            </a:r>
            <a:endParaRPr lang="nl-NL" dirty="0"/>
          </a:p>
        </p:txBody>
      </p:sp>
      <p:sp>
        <p:nvSpPr>
          <p:cNvPr id="3" name="Tijdelijke aanduiding voor inhoud 2"/>
          <p:cNvSpPr>
            <a:spLocks noGrp="1"/>
          </p:cNvSpPr>
          <p:nvPr>
            <p:ph idx="1"/>
          </p:nvPr>
        </p:nvSpPr>
        <p:spPr>
          <a:xfrm>
            <a:off x="818388" y="1291083"/>
            <a:ext cx="7543260" cy="4236396"/>
          </a:xfrm>
          <a:prstGeom prst="rect">
            <a:avLst/>
          </a:prstGeom>
        </p:spPr>
        <p:txBody>
          <a:bodyPr lIns="0" tIns="0" rIns="0" bIns="0"/>
          <a:lstStyle>
            <a:lvl1pPr marL="0" indent="0">
              <a:spcBef>
                <a:spcPts val="0"/>
              </a:spcBef>
              <a:buNone/>
              <a:defRPr sz="2200">
                <a:solidFill>
                  <a:schemeClr val="tx1">
                    <a:lumMod val="75000"/>
                    <a:lumOff val="25000"/>
                  </a:schemeClr>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0"/>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818388" y="1291445"/>
            <a:ext cx="3665166" cy="4274227"/>
          </a:xfrm>
          <a:prstGeom prst="rect">
            <a:avLst/>
          </a:prstGeom>
        </p:spPr>
        <p:txBody>
          <a:bodyPr lIns="0" tIns="0" rIns="0" bIns="0"/>
          <a:lstStyle>
            <a:lvl1pPr marL="0" indent="0">
              <a:spcBef>
                <a:spcPts val="0"/>
              </a:spcBef>
              <a:buNone/>
              <a:defRPr sz="2200" b="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0" name="Tijdelijke aanduiding voor inhoud 3"/>
          <p:cNvSpPr>
            <a:spLocks noGrp="1"/>
          </p:cNvSpPr>
          <p:nvPr>
            <p:ph sz="half" idx="14"/>
          </p:nvPr>
        </p:nvSpPr>
        <p:spPr>
          <a:xfrm>
            <a:off x="4696482" y="1291445"/>
            <a:ext cx="3665166" cy="4274227"/>
          </a:xfrm>
          <a:prstGeom prst="rect">
            <a:avLst/>
          </a:prstGeom>
        </p:spPr>
        <p:txBody>
          <a:bodyPr lIns="0" tIns="0" rIns="0" bIns="0"/>
          <a:lstStyle>
            <a:lvl1pPr marL="0" indent="0">
              <a:spcBef>
                <a:spcPts val="0"/>
              </a:spcBef>
              <a:buNone/>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6"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a:t>Tekst voor de kop</a:t>
            </a:r>
            <a:endParaRPr lang="nl-NL" dirty="0"/>
          </a:p>
        </p:txBody>
      </p:sp>
      <p:sp>
        <p:nvSpPr>
          <p:cNvPr id="5" name="Tijdelijke aanduiding voor voettekst 5"/>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18388" y="1291463"/>
            <a:ext cx="3668409" cy="639763"/>
          </a:xfrm>
          <a:prstGeom prst="rect">
            <a:avLst/>
          </a:prstGeom>
        </p:spPr>
        <p:txBody>
          <a:bodyPr lIns="0" tIns="0" rIns="0" bIns="0" anchor="t" anchorCtr="0"/>
          <a:lstStyle>
            <a:lvl1pPr marL="0" indent="0">
              <a:spcBef>
                <a:spcPts val="0"/>
              </a:spcBef>
              <a:buNone/>
              <a:defRPr sz="22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hasCustomPrompt="1"/>
          </p:nvPr>
        </p:nvSpPr>
        <p:spPr>
          <a:xfrm>
            <a:off x="818388" y="2176205"/>
            <a:ext cx="3668409" cy="3445551"/>
          </a:xfrm>
          <a:prstGeom prst="rect">
            <a:avLst/>
          </a:prstGeom>
        </p:spPr>
        <p:txBody>
          <a:bodyPr lIns="0" tIns="0" rIns="0" bIns="0"/>
          <a:lstStyle>
            <a:lvl1pPr marL="190500" indent="-190500">
              <a:spcBef>
                <a:spcPts val="0"/>
              </a:spcBef>
              <a:defRPr sz="2000">
                <a:solidFill>
                  <a:srgbClr val="555555"/>
                </a:solidFill>
                <a:latin typeface="Segoe UI"/>
              </a:defRPr>
            </a:lvl1pPr>
            <a:lvl2pPr>
              <a:defRPr sz="1800">
                <a:solidFill>
                  <a:srgbClr val="555555"/>
                </a:solidFill>
                <a:latin typeface="Segoe UI"/>
              </a:defRPr>
            </a:lvl2pPr>
            <a:lvl3pPr>
              <a:defRPr sz="1600">
                <a:solidFill>
                  <a:srgbClr val="555555"/>
                </a:solidFill>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 </a:t>
            </a:r>
          </a:p>
        </p:txBody>
      </p:sp>
      <p:sp>
        <p:nvSpPr>
          <p:cNvPr id="10" name="Tijdelijke aanduiding voor tekst 2"/>
          <p:cNvSpPr>
            <a:spLocks noGrp="1"/>
          </p:cNvSpPr>
          <p:nvPr>
            <p:ph type="body" idx="13"/>
          </p:nvPr>
        </p:nvSpPr>
        <p:spPr>
          <a:xfrm>
            <a:off x="4693239" y="1291463"/>
            <a:ext cx="3668409" cy="639763"/>
          </a:xfrm>
          <a:prstGeom prst="rect">
            <a:avLst/>
          </a:prstGeom>
        </p:spPr>
        <p:txBody>
          <a:bodyPr lIns="0" tIns="0" rIns="0" bIns="0" anchor="t" anchorCtr="0"/>
          <a:lstStyle>
            <a:lvl1pPr marL="0" indent="0">
              <a:spcBef>
                <a:spcPts val="0"/>
              </a:spcBef>
              <a:buNone/>
              <a:defRPr sz="2200" b="0" i="0">
                <a:solidFill>
                  <a:srgbClr val="555555"/>
                </a:solidFill>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hasCustomPrompt="1"/>
          </p:nvPr>
        </p:nvSpPr>
        <p:spPr>
          <a:xfrm>
            <a:off x="4693239" y="2176205"/>
            <a:ext cx="3668409" cy="3445551"/>
          </a:xfrm>
          <a:prstGeom prst="rect">
            <a:avLst/>
          </a:prstGeom>
        </p:spPr>
        <p:txBody>
          <a:bodyPr lIns="0" tIns="0" rIns="0" bIns="0"/>
          <a:lstStyle>
            <a:lvl1pPr marL="190500" indent="-190500">
              <a:spcBef>
                <a:spcPts val="0"/>
              </a:spcBef>
              <a:defRPr sz="2000" baseline="0">
                <a:solidFill>
                  <a:srgbClr val="555555"/>
                </a:solidFill>
                <a:latin typeface="Segoe UI"/>
              </a:defRPr>
            </a:lvl1pPr>
            <a:lvl2pPr>
              <a:defRPr sz="1800">
                <a:solidFill>
                  <a:srgbClr val="555555"/>
                </a:solidFill>
                <a:latin typeface="Segoe UI"/>
              </a:defRPr>
            </a:lvl2pPr>
            <a:lvl3pPr>
              <a:defRPr sz="1600">
                <a:solidFill>
                  <a:srgbClr val="555555"/>
                </a:solidFill>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 </a:t>
            </a:r>
          </a:p>
        </p:txBody>
      </p:sp>
      <p:sp>
        <p:nvSpPr>
          <p:cNvPr id="8"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a:t>Tekst voor de kop</a:t>
            </a:r>
            <a:endParaRPr lang="nl-NL" dirty="0"/>
          </a:p>
        </p:txBody>
      </p:sp>
      <p:sp>
        <p:nvSpPr>
          <p:cNvPr id="7"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96482" y="1303097"/>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96482" y="3545865"/>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818388" y="3546809"/>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81838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8"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a:t>Tekst voor de kop</a:t>
            </a:r>
            <a:endParaRPr lang="nl-NL" dirty="0"/>
          </a:p>
        </p:txBody>
      </p:sp>
      <p:sp>
        <p:nvSpPr>
          <p:cNvPr id="9"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8" name="Tijdelijke aanduiding voor inhoud 3"/>
          <p:cNvSpPr>
            <a:spLocks noGrp="1"/>
          </p:cNvSpPr>
          <p:nvPr>
            <p:ph sz="half" idx="21"/>
          </p:nvPr>
        </p:nvSpPr>
        <p:spPr>
          <a:xfrm>
            <a:off x="818388" y="3534214"/>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0" name="Tijdelijke aanduiding voor voettekst 7"/>
          <p:cNvSpPr>
            <a:spLocks noGrp="1"/>
          </p:cNvSpPr>
          <p:nvPr>
            <p:ph type="ftr" sz="quarter" idx="15"/>
          </p:nvPr>
        </p:nvSpPr>
        <p:spPr>
          <a:xfrm>
            <a:off x="818388" y="6173788"/>
            <a:ext cx="2895600" cy="365125"/>
          </a:xfrm>
          <a:prstGeom prst="rect">
            <a:avLst/>
          </a:prstGeom>
        </p:spPr>
        <p:txBody>
          <a:bodyPr lIns="0" tIns="0" rIns="0" bIns="0" anchor="b" anchorCtr="0"/>
          <a:lstStyle>
            <a:lvl1pPr fontAlgn="auto">
              <a:spcBef>
                <a:spcPts val="0"/>
              </a:spcBef>
              <a:spcAft>
                <a:spcPts val="0"/>
              </a:spcAft>
              <a:defRPr sz="1400">
                <a:solidFill>
                  <a:schemeClr val="bg1">
                    <a:lumMod val="50000"/>
                  </a:schemeClr>
                </a:solidFill>
                <a:latin typeface="Segoe UI"/>
                <a:ea typeface="+mn-ea"/>
                <a:cs typeface="+mn-cs"/>
              </a:defRPr>
            </a:lvl1pPr>
          </a:lstStyle>
          <a:p>
            <a:pPr>
              <a:defRPr/>
            </a:pPr>
            <a:endParaRPr lang="nl-NL"/>
          </a:p>
        </p:txBody>
      </p:sp>
      <p:sp>
        <p:nvSpPr>
          <p:cNvPr id="11" name="Tijdelijke aanduiding voor afbeelding 3"/>
          <p:cNvSpPr>
            <a:spLocks noGrp="1"/>
          </p:cNvSpPr>
          <p:nvPr>
            <p:ph type="pic" sz="quarter" idx="20"/>
          </p:nvPr>
        </p:nvSpPr>
        <p:spPr>
          <a:xfrm>
            <a:off x="81838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5" name="Titel 1"/>
          <p:cNvSpPr>
            <a:spLocks noGrp="1"/>
          </p:cNvSpPr>
          <p:nvPr>
            <p:ph type="title" hasCustomPrompt="1"/>
          </p:nvPr>
        </p:nvSpPr>
        <p:spPr>
          <a:xfrm>
            <a:off x="818388" y="371690"/>
            <a:ext cx="7543260" cy="817023"/>
          </a:xfrm>
          <a:prstGeom prst="rect">
            <a:avLst/>
          </a:prstGeom>
        </p:spPr>
        <p:txBody>
          <a:bodyPr lIns="0" tIns="0" rIns="0" bIns="0"/>
          <a:lstStyle>
            <a:lvl1pPr>
              <a:defRPr sz="2800" b="0" i="0">
                <a:solidFill>
                  <a:srgbClr val="00539F"/>
                </a:solidFill>
                <a:latin typeface="Segoe UI"/>
              </a:defRPr>
            </a:lvl1pPr>
          </a:lstStyle>
          <a:p>
            <a:r>
              <a:rPr lang="nl-BE" dirty="0"/>
              <a:t>Tekst voor de kop</a:t>
            </a:r>
            <a:endParaRPr lang="nl-NL" dirty="0"/>
          </a:p>
        </p:txBody>
      </p:sp>
      <p:sp>
        <p:nvSpPr>
          <p:cNvPr id="16" name="Tijdelijke aanduiding voor afbeelding 3"/>
          <p:cNvSpPr>
            <a:spLocks noGrp="1"/>
          </p:cNvSpPr>
          <p:nvPr>
            <p:ph type="pic" sz="quarter" idx="22"/>
          </p:nvPr>
        </p:nvSpPr>
        <p:spPr>
          <a:xfrm>
            <a:off x="4697698" y="1310392"/>
            <a:ext cx="3663950" cy="2025651"/>
          </a:xfrm>
          <a:prstGeom prst="rect">
            <a:avLst/>
          </a:prstGeom>
        </p:spPr>
        <p:txBody>
          <a:bodyPr vert="horz" lIns="0" tIns="0" rIns="0" bIns="0"/>
          <a:lstStyle>
            <a:lvl1pPr marL="0" indent="0">
              <a:buNone/>
              <a:defRPr sz="2000">
                <a:solidFill>
                  <a:srgbClr val="555555"/>
                </a:solidFill>
                <a:latin typeface="Segoe UI"/>
              </a:defRPr>
            </a:lvl1pPr>
          </a:lstStyle>
          <a:p>
            <a:pPr lvl="0"/>
            <a:endParaRPr lang="nl-NL" noProof="0" dirty="0"/>
          </a:p>
        </p:txBody>
      </p:sp>
      <p:sp>
        <p:nvSpPr>
          <p:cNvPr id="17" name="Tijdelijke aanduiding voor inhoud 3"/>
          <p:cNvSpPr>
            <a:spLocks noGrp="1"/>
          </p:cNvSpPr>
          <p:nvPr>
            <p:ph sz="half" idx="23"/>
          </p:nvPr>
        </p:nvSpPr>
        <p:spPr>
          <a:xfrm>
            <a:off x="4697698" y="3534214"/>
            <a:ext cx="3665166" cy="2026055"/>
          </a:xfrm>
          <a:prstGeom prst="rect">
            <a:avLst/>
          </a:prstGeom>
        </p:spPr>
        <p:txBody>
          <a:bodyPr lIns="0" tIns="0" rIns="0" bIns="0"/>
          <a:lstStyle>
            <a:lvl1pPr marL="190500" indent="-190500">
              <a:spcBef>
                <a:spcPts val="0"/>
              </a:spcBef>
              <a:defRPr sz="2200">
                <a:solidFill>
                  <a:srgbClr val="555555"/>
                </a:solidFill>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ermgrote afbeeld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260966"/>
            <a:ext cx="9144000" cy="6597033"/>
          </a:xfrm>
          <a:prstGeom prst="rect">
            <a:avLst/>
          </a:prstGeom>
        </p:spPr>
        <p:txBody>
          <a:bodyPr vert="horz" lIns="635000" tIns="254000" rIns="0" bIns="0"/>
          <a:lstStyle>
            <a:lvl1pPr>
              <a:defRPr sz="2400">
                <a:latin typeface="Segoe UI"/>
              </a:defRPr>
            </a:lvl1pPr>
          </a:lstStyle>
          <a:p>
            <a:pPr lvl="0"/>
            <a:endParaRPr lang="nl-N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hoek 5"/>
          <p:cNvSpPr/>
          <p:nvPr/>
        </p:nvSpPr>
        <p:spPr>
          <a:xfrm>
            <a:off x="2" y="1"/>
            <a:ext cx="9152141" cy="4883750"/>
          </a:xfrm>
          <a:prstGeom prst="rect">
            <a:avLst/>
          </a:prstGeom>
          <a:solidFill>
            <a:srgbClr val="79B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Afbeelding 6" descr="patroon_onderwijs_CMYK 72 dpi-01.png"/>
          <p:cNvPicPr>
            <a:picLocks noChangeAspect="1"/>
          </p:cNvPicPr>
          <p:nvPr userDrawn="1"/>
        </p:nvPicPr>
        <p:blipFill>
          <a:blip r:embed="rId4"/>
          <a:srcRect t="61100" r="6590" b="29349"/>
          <a:stretch>
            <a:fillRect/>
          </a:stretch>
        </p:blipFill>
        <p:spPr>
          <a:xfrm>
            <a:off x="0" y="4883751"/>
            <a:ext cx="9152469" cy="662214"/>
          </a:xfrm>
          <a:prstGeom prst="rect">
            <a:avLst/>
          </a:prstGeom>
          <a:solidFill>
            <a:schemeClr val="bg1"/>
          </a:solidFill>
        </p:spPr>
      </p:pic>
      <p:sp>
        <p:nvSpPr>
          <p:cNvPr id="16" name="Rechthoek 15"/>
          <p:cNvSpPr/>
          <p:nvPr userDrawn="1"/>
        </p:nvSpPr>
        <p:spPr>
          <a:xfrm>
            <a:off x="2" y="5545965"/>
            <a:ext cx="9152141" cy="190500"/>
          </a:xfrm>
          <a:prstGeom prst="rect">
            <a:avLst/>
          </a:prstGeom>
          <a:solidFill>
            <a:srgbClr val="0053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el 1"/>
          <p:cNvSpPr txBox="1">
            <a:spLocks/>
          </p:cNvSpPr>
          <p:nvPr userDrawn="1"/>
        </p:nvSpPr>
        <p:spPr>
          <a:xfrm>
            <a:off x="1741251" y="4980179"/>
            <a:ext cx="5095597" cy="495221"/>
          </a:xfrm>
          <a:prstGeom prst="rect">
            <a:avLst/>
          </a:prstGeom>
        </p:spPr>
        <p:txBody>
          <a:bodyPr lIns="0" tIns="0" rIns="0" bIns="0" anchor="t" anchorCtr="0"/>
          <a:lstStyle>
            <a:lvl1pPr>
              <a:defRPr sz="3500" b="1" i="0" cap="none">
                <a:solidFill>
                  <a:schemeClr val="bg1"/>
                </a:solidFill>
                <a:latin typeface="Segoe UI"/>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nl-BE" sz="3200" b="0" i="0" u="none" strike="noStrike" kern="1200" cap="none" spc="0" normalizeH="0" baseline="0" noProof="0" dirty="0">
                <a:ln>
                  <a:noFill/>
                </a:ln>
                <a:solidFill>
                  <a:schemeClr val="bg1"/>
                </a:solidFill>
                <a:effectLst/>
                <a:uLnTx/>
                <a:uFillTx/>
                <a:latin typeface="Myriad Pro"/>
                <a:ea typeface="ＭＳ Ｐゴシック" charset="0"/>
                <a:cs typeface="Myriad Pro"/>
              </a:rPr>
              <a:t>Huisartsopleiding Utrecht</a:t>
            </a:r>
            <a:endParaRPr kumimoji="0" lang="nl-NL" sz="3200" b="0" i="0" u="none" strike="noStrike" kern="1200" cap="none" spc="0" normalizeH="0" baseline="0" noProof="0" dirty="0">
              <a:ln>
                <a:noFill/>
              </a:ln>
              <a:solidFill>
                <a:schemeClr val="bg1"/>
              </a:solidFill>
              <a:effectLst/>
              <a:uLnTx/>
              <a:uFillTx/>
              <a:latin typeface="Myriad Pro"/>
              <a:ea typeface="ＭＳ Ｐゴシック" charset="0"/>
              <a:cs typeface="Myriad Pro"/>
            </a:endParaRPr>
          </a:p>
        </p:txBody>
      </p:sp>
      <p:pic>
        <p:nvPicPr>
          <p:cNvPr id="9" name="Afbeelding 8" descr="endorsement_met zon_pms293_uncoated 300dpi-01.png"/>
          <p:cNvPicPr>
            <a:picLocks noChangeAspect="1"/>
          </p:cNvPicPr>
          <p:nvPr userDrawn="1"/>
        </p:nvPicPr>
        <p:blipFill>
          <a:blip r:embed="rId5"/>
          <a:stretch>
            <a:fillRect/>
          </a:stretch>
        </p:blipFill>
        <p:spPr>
          <a:xfrm>
            <a:off x="7041678" y="6468805"/>
            <a:ext cx="1711877" cy="211143"/>
          </a:xfrm>
          <a:prstGeom prst="rect">
            <a:avLst/>
          </a:prstGeom>
        </p:spPr>
      </p:pic>
      <p:pic>
        <p:nvPicPr>
          <p:cNvPr id="11" name="Afbeelding 10" descr="juliuslogo_N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3815" y="650177"/>
            <a:ext cx="2452860" cy="794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hoek 3"/>
          <p:cNvSpPr/>
          <p:nvPr/>
        </p:nvSpPr>
        <p:spPr>
          <a:xfrm>
            <a:off x="2" y="1"/>
            <a:ext cx="9152141" cy="266700"/>
          </a:xfrm>
          <a:prstGeom prst="rect">
            <a:avLst/>
          </a:prstGeom>
          <a:solidFill>
            <a:srgbClr val="0053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Afbeelding 6" descr="patroon_onderwijs_CMYK 72 dpi-01.png"/>
          <p:cNvPicPr>
            <a:picLocks noChangeAspect="1"/>
          </p:cNvPicPr>
          <p:nvPr userDrawn="1"/>
        </p:nvPicPr>
        <p:blipFill>
          <a:blip r:embed="rId3"/>
          <a:srcRect t="61100" r="6590" b="29349"/>
          <a:stretch>
            <a:fillRect/>
          </a:stretch>
        </p:blipFill>
        <p:spPr>
          <a:xfrm>
            <a:off x="-8468" y="266700"/>
            <a:ext cx="9176085" cy="663983"/>
          </a:xfrm>
          <a:prstGeom prst="rect">
            <a:avLst/>
          </a:prstGeom>
          <a:solidFill>
            <a:schemeClr val="bg1"/>
          </a:solidFill>
        </p:spPr>
      </p:pic>
      <p:pic>
        <p:nvPicPr>
          <p:cNvPr id="6" name="Afbeelding 5" descr="UMCU_logo_beeldmerk_CMYK 150dpi-01.png"/>
          <p:cNvPicPr>
            <a:picLocks noChangeAspect="1"/>
          </p:cNvPicPr>
          <p:nvPr userDrawn="1"/>
        </p:nvPicPr>
        <p:blipFill>
          <a:blip r:embed="rId4"/>
          <a:stretch>
            <a:fillRect/>
          </a:stretch>
        </p:blipFill>
        <p:spPr>
          <a:xfrm>
            <a:off x="8055058" y="5858143"/>
            <a:ext cx="803433" cy="79452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descr="UMCU_logo_beeldmerk_CMYK 150dpi-01.png"/>
          <p:cNvPicPr>
            <a:picLocks noChangeAspect="1"/>
          </p:cNvPicPr>
          <p:nvPr/>
        </p:nvPicPr>
        <p:blipFill>
          <a:blip r:embed="rId12"/>
          <a:stretch>
            <a:fillRect/>
          </a:stretch>
        </p:blipFill>
        <p:spPr>
          <a:xfrm>
            <a:off x="8055058" y="5858143"/>
            <a:ext cx="803433" cy="794527"/>
          </a:xfrm>
          <a:prstGeom prst="rect">
            <a:avLst/>
          </a:prstGeom>
        </p:spPr>
      </p:pic>
      <p:sp>
        <p:nvSpPr>
          <p:cNvPr id="6" name="Rechthoek 5"/>
          <p:cNvSpPr/>
          <p:nvPr userDrawn="1"/>
        </p:nvSpPr>
        <p:spPr>
          <a:xfrm>
            <a:off x="2" y="1"/>
            <a:ext cx="9152141" cy="267927"/>
          </a:xfrm>
          <a:prstGeom prst="rect">
            <a:avLst/>
          </a:prstGeom>
          <a:solidFill>
            <a:srgbClr val="63A1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2" r:id="rId9"/>
    <p:sldLayoutId id="2147483663" r:id="rId10"/>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0_veZ9-rVAhUMbVAKHS-fDrgQjRwIBw&amp;url=https://twitter.com/drnandinisen/status/580747073039007744&amp;psig=AFQjCNFCDkczbiAWYGAZj9f3phpQE4SVqg&amp;ust=1503494375193712"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WtZ2n8urVAhWKmbQKHS7ZC6YQjRwIBw&amp;url=http://www.huidziekten.nl/zakboek/dermatosen/htxt/Hordeolum.htm&amp;psig=AFQjCNExNE0IU4XyxMzKRqkqaE8xZx6daQ&amp;ust=1503493041790980"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nhg.org/instructiefilm/oogonderzoek-bij-een-rood-oog-en-of-oogtraum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Plaatjes oogheelkunde</a:t>
            </a:r>
          </a:p>
        </p:txBody>
      </p:sp>
      <p:sp>
        <p:nvSpPr>
          <p:cNvPr id="3" name="Ondertitel 2"/>
          <p:cNvSpPr>
            <a:spLocks noGrp="1"/>
          </p:cNvSpPr>
          <p:nvPr>
            <p:ph type="subTitle" idx="1"/>
          </p:nvPr>
        </p:nvSpPr>
        <p:spPr/>
        <p:txBody>
          <a:bodyPr/>
          <a:lstStyle/>
          <a:p>
            <a:r>
              <a:rPr lang="nl-NL" dirty="0"/>
              <a:t>Vaardigheden introductieperiode, jaar 1, 2023</a:t>
            </a:r>
          </a:p>
        </p:txBody>
      </p:sp>
    </p:spTree>
    <p:extLst>
      <p:ext uri="{BB962C8B-B14F-4D97-AF65-F5344CB8AC3E}">
        <p14:creationId xmlns:p14="http://schemas.microsoft.com/office/powerpoint/2010/main" val="294538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okephotographist.files.wordpress.com/2012/07/iritis-6july2012-img_0360-e2.png?w=102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200" r="52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7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hypopyon">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799" r="7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9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71" b="771"/>
          <a:stretch>
            <a:fillRect/>
          </a:stretch>
        </p:blipFill>
        <p:spPr bwMode="auto">
          <a:xfrm>
            <a:off x="651081" y="703880"/>
            <a:ext cx="4549570" cy="328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837" y="2914649"/>
            <a:ext cx="4272423"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84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Afbeeldingsresultaat voor hordeolum internum">
            <a:hlinkClick r:id="rId3"/>
          </p:cNvPr>
          <p:cNvPicPr>
            <a:picLocks noGrp="1" noChangeAspect="1" noChangeArrowheads="1"/>
          </p:cNvPicPr>
          <p:nvPr>
            <p:ph type="pic" sz="quarter" idx="10"/>
          </p:nvPr>
        </p:nvPicPr>
        <p:blipFill rotWithShape="1">
          <a:blip r:embed="rId4">
            <a:extLst>
              <a:ext uri="{28A0092B-C50C-407E-A947-70E740481C1C}">
                <a14:useLocalDpi xmlns:a14="http://schemas.microsoft.com/office/drawing/2010/main" val="0"/>
              </a:ext>
            </a:extLst>
          </a:blip>
          <a:srcRect l="3201" r="3201" b="6930"/>
          <a:stretch/>
        </p:blipFill>
        <p:spPr bwMode="auto">
          <a:xfrm>
            <a:off x="514351" y="2025158"/>
            <a:ext cx="4076700" cy="273734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14351" y="4933950"/>
            <a:ext cx="4076700" cy="461665"/>
          </a:xfrm>
          <a:prstGeom prst="rect">
            <a:avLst/>
          </a:prstGeom>
          <a:noFill/>
        </p:spPr>
        <p:txBody>
          <a:bodyPr wrap="square" rtlCol="0">
            <a:spAutoFit/>
          </a:bodyPr>
          <a:lstStyle/>
          <a:p>
            <a:pPr algn="ctr"/>
            <a:r>
              <a:rPr lang="nl-NL" dirty="0" err="1"/>
              <a:t>Internum</a:t>
            </a:r>
            <a:endParaRPr lang="nl-NL" dirty="0"/>
          </a:p>
        </p:txBody>
      </p:sp>
      <p:sp>
        <p:nvSpPr>
          <p:cNvPr id="9" name="Tekstvak 8"/>
          <p:cNvSpPr txBox="1"/>
          <p:nvPr/>
        </p:nvSpPr>
        <p:spPr>
          <a:xfrm>
            <a:off x="4850460" y="4933950"/>
            <a:ext cx="4076700" cy="461665"/>
          </a:xfrm>
          <a:prstGeom prst="rect">
            <a:avLst/>
          </a:prstGeom>
          <a:noFill/>
        </p:spPr>
        <p:txBody>
          <a:bodyPr wrap="square" rtlCol="0">
            <a:spAutoFit/>
          </a:bodyPr>
          <a:lstStyle/>
          <a:p>
            <a:pPr algn="ctr"/>
            <a:r>
              <a:rPr lang="nl-NL" dirty="0"/>
              <a:t>Externum</a:t>
            </a:r>
          </a:p>
        </p:txBody>
      </p:sp>
      <p:pic>
        <p:nvPicPr>
          <p:cNvPr id="4106" name="Picture 10" descr="Picture of Sty (Stye)"/>
          <p:cNvPicPr>
            <a:picLocks noChangeAspect="1" noChangeArrowheads="1"/>
          </p:cNvPicPr>
          <p:nvPr/>
        </p:nvPicPr>
        <p:blipFill rotWithShape="1">
          <a:blip r:embed="rId5">
            <a:extLst>
              <a:ext uri="{28A0092B-C50C-407E-A947-70E740481C1C}">
                <a14:useLocalDpi xmlns:a14="http://schemas.microsoft.com/office/drawing/2010/main" val="0"/>
              </a:ext>
            </a:extLst>
          </a:blip>
          <a:srcRect l="3043" t="4667" r="4618" b="7352"/>
          <a:stretch/>
        </p:blipFill>
        <p:spPr bwMode="auto">
          <a:xfrm>
            <a:off x="4720755" y="2025158"/>
            <a:ext cx="4336109"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0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135" b="135"/>
          <a:stretch>
            <a:fillRect/>
          </a:stretch>
        </p:blipFill>
        <p:spPr bwMode="auto">
          <a:xfrm>
            <a:off x="846161" y="724990"/>
            <a:ext cx="7424382" cy="535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2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dianummer 3"/>
          <p:cNvSpPr>
            <a:spLocks noGrp="1"/>
          </p:cNvSpPr>
          <p:nvPr>
            <p:ph type="sldNum" sz="quarter" idx="12"/>
          </p:nvPr>
        </p:nvSpPr>
        <p:spPr>
          <a:noFill/>
          <a:ln>
            <a:miter lim="800000"/>
            <a:headEnd/>
            <a:tailEnd/>
          </a:ln>
        </p:spPr>
        <p:txBody>
          <a:bodyPr/>
          <a:lstStyle/>
          <a:p>
            <a:fld id="{E1338FCA-242F-4507-A0AC-3771E4876855}" type="slidenum">
              <a:rPr lang="nl-NL"/>
              <a:pPr/>
              <a:t>2</a:t>
            </a:fld>
            <a:endParaRPr lang="nl-NL"/>
          </a:p>
        </p:txBody>
      </p:sp>
      <p:sp>
        <p:nvSpPr>
          <p:cNvPr id="3075" name="Rectangle 23"/>
          <p:cNvSpPr>
            <a:spLocks noChangeArrowheads="1"/>
          </p:cNvSpPr>
          <p:nvPr/>
        </p:nvSpPr>
        <p:spPr bwMode="auto">
          <a:xfrm>
            <a:off x="-36513" y="-458788"/>
            <a:ext cx="9324976" cy="7488238"/>
          </a:xfrm>
          <a:prstGeom prst="rect">
            <a:avLst/>
          </a:prstGeom>
          <a:solidFill>
            <a:schemeClr val="bg1"/>
          </a:solidFill>
          <a:ln w="9525">
            <a:solidFill>
              <a:schemeClr val="tx1"/>
            </a:solidFill>
            <a:miter lim="800000"/>
            <a:headEnd/>
            <a:tailEnd/>
          </a:ln>
          <a:effectLst/>
        </p:spPr>
        <p:txBody>
          <a:bodyPr wrap="none" anchor="ctr"/>
          <a:lstStyle/>
          <a:p>
            <a:endParaRPr lang="nl-NL"/>
          </a:p>
        </p:txBody>
      </p:sp>
      <p:pic>
        <p:nvPicPr>
          <p:cNvPr id="180227" name="Picture 3" descr="Eye-1"/>
          <p:cNvPicPr>
            <a:picLocks noChangeAspect="1" noChangeArrowheads="1"/>
          </p:cNvPicPr>
          <p:nvPr/>
        </p:nvPicPr>
        <p:blipFill>
          <a:blip r:embed="rId2"/>
          <a:srcRect/>
          <a:stretch>
            <a:fillRect/>
          </a:stretch>
        </p:blipFill>
        <p:spPr bwMode="auto">
          <a:xfrm>
            <a:off x="755650" y="644525"/>
            <a:ext cx="7278688" cy="5448300"/>
          </a:xfrm>
          <a:prstGeom prst="rect">
            <a:avLst/>
          </a:prstGeom>
          <a:noFill/>
          <a:ln w="9525">
            <a:noFill/>
            <a:miter lim="800000"/>
            <a:headEnd/>
            <a:tailEnd/>
          </a:ln>
        </p:spPr>
      </p:pic>
      <p:sp>
        <p:nvSpPr>
          <p:cNvPr id="180228" name="Rectangle 4"/>
          <p:cNvSpPr>
            <a:spLocks noChangeArrowheads="1"/>
          </p:cNvSpPr>
          <p:nvPr/>
        </p:nvSpPr>
        <p:spPr bwMode="auto">
          <a:xfrm>
            <a:off x="395288" y="4076700"/>
            <a:ext cx="1584325" cy="1008063"/>
          </a:xfrm>
          <a:prstGeom prst="rect">
            <a:avLst/>
          </a:prstGeom>
          <a:solidFill>
            <a:schemeClr val="bg1"/>
          </a:solidFill>
          <a:ln w="9525">
            <a:noFill/>
            <a:miter lim="800000"/>
            <a:headEnd/>
            <a:tailEnd/>
          </a:ln>
          <a:effectLst/>
        </p:spPr>
        <p:txBody>
          <a:bodyPr wrap="none" anchor="ctr"/>
          <a:lstStyle/>
          <a:p>
            <a:endParaRPr lang="nl-NL"/>
          </a:p>
        </p:txBody>
      </p:sp>
      <p:sp>
        <p:nvSpPr>
          <p:cNvPr id="180229" name="Rectangle 5"/>
          <p:cNvSpPr>
            <a:spLocks noChangeArrowheads="1"/>
          </p:cNvSpPr>
          <p:nvPr/>
        </p:nvSpPr>
        <p:spPr bwMode="auto">
          <a:xfrm>
            <a:off x="1258888" y="4868863"/>
            <a:ext cx="1584325" cy="1008062"/>
          </a:xfrm>
          <a:prstGeom prst="rect">
            <a:avLst/>
          </a:prstGeom>
          <a:solidFill>
            <a:schemeClr val="bg1"/>
          </a:solidFill>
          <a:ln w="9525">
            <a:noFill/>
            <a:miter lim="800000"/>
            <a:headEnd/>
            <a:tailEnd/>
          </a:ln>
          <a:effectLst/>
        </p:spPr>
        <p:txBody>
          <a:bodyPr wrap="none" anchor="ctr"/>
          <a:lstStyle/>
          <a:p>
            <a:endParaRPr lang="nl-NL"/>
          </a:p>
        </p:txBody>
      </p:sp>
      <p:sp>
        <p:nvSpPr>
          <p:cNvPr id="180230" name="Text Box 6"/>
          <p:cNvSpPr txBox="1">
            <a:spLocks noChangeArrowheads="1"/>
          </p:cNvSpPr>
          <p:nvPr/>
        </p:nvSpPr>
        <p:spPr bwMode="auto">
          <a:xfrm>
            <a:off x="2124075" y="4797425"/>
            <a:ext cx="504825" cy="579438"/>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F</a:t>
            </a:r>
          </a:p>
        </p:txBody>
      </p:sp>
      <p:sp>
        <p:nvSpPr>
          <p:cNvPr id="180231" name="Rectangle 7"/>
          <p:cNvSpPr>
            <a:spLocks noChangeArrowheads="1"/>
          </p:cNvSpPr>
          <p:nvPr/>
        </p:nvSpPr>
        <p:spPr bwMode="auto">
          <a:xfrm>
            <a:off x="395288" y="3573463"/>
            <a:ext cx="1584325" cy="503237"/>
          </a:xfrm>
          <a:prstGeom prst="rect">
            <a:avLst/>
          </a:prstGeom>
          <a:solidFill>
            <a:schemeClr val="bg1"/>
          </a:solidFill>
          <a:ln w="9525">
            <a:noFill/>
            <a:miter lim="800000"/>
            <a:headEnd/>
            <a:tailEnd/>
          </a:ln>
          <a:effectLst/>
        </p:spPr>
        <p:txBody>
          <a:bodyPr wrap="none" anchor="ctr"/>
          <a:lstStyle/>
          <a:p>
            <a:endParaRPr lang="nl-NL"/>
          </a:p>
        </p:txBody>
      </p:sp>
      <p:sp>
        <p:nvSpPr>
          <p:cNvPr id="180232" name="Text Box 8"/>
          <p:cNvSpPr txBox="1">
            <a:spLocks noChangeArrowheads="1"/>
          </p:cNvSpPr>
          <p:nvPr/>
        </p:nvSpPr>
        <p:spPr bwMode="auto">
          <a:xfrm>
            <a:off x="1619250" y="3644900"/>
            <a:ext cx="504825" cy="579438"/>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D</a:t>
            </a:r>
          </a:p>
        </p:txBody>
      </p:sp>
      <p:sp>
        <p:nvSpPr>
          <p:cNvPr id="180233" name="Text Box 9"/>
          <p:cNvSpPr txBox="1">
            <a:spLocks noChangeArrowheads="1"/>
          </p:cNvSpPr>
          <p:nvPr/>
        </p:nvSpPr>
        <p:spPr bwMode="auto">
          <a:xfrm>
            <a:off x="1619250" y="4149725"/>
            <a:ext cx="504825" cy="579438"/>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E</a:t>
            </a:r>
          </a:p>
        </p:txBody>
      </p:sp>
      <p:sp>
        <p:nvSpPr>
          <p:cNvPr id="180234" name="Rectangle 10"/>
          <p:cNvSpPr>
            <a:spLocks noChangeArrowheads="1"/>
          </p:cNvSpPr>
          <p:nvPr/>
        </p:nvSpPr>
        <p:spPr bwMode="auto">
          <a:xfrm>
            <a:off x="468313" y="2781300"/>
            <a:ext cx="1584325" cy="1008063"/>
          </a:xfrm>
          <a:prstGeom prst="rect">
            <a:avLst/>
          </a:prstGeom>
          <a:solidFill>
            <a:schemeClr val="bg1"/>
          </a:solidFill>
          <a:ln w="9525">
            <a:noFill/>
            <a:miter lim="800000"/>
            <a:headEnd/>
            <a:tailEnd/>
          </a:ln>
          <a:effectLst/>
        </p:spPr>
        <p:txBody>
          <a:bodyPr wrap="none" anchor="ctr"/>
          <a:lstStyle/>
          <a:p>
            <a:endParaRPr lang="nl-NL"/>
          </a:p>
        </p:txBody>
      </p:sp>
      <p:sp>
        <p:nvSpPr>
          <p:cNvPr id="180235" name="Text Box 11"/>
          <p:cNvSpPr txBox="1">
            <a:spLocks noChangeArrowheads="1"/>
          </p:cNvSpPr>
          <p:nvPr/>
        </p:nvSpPr>
        <p:spPr bwMode="auto">
          <a:xfrm>
            <a:off x="1547813" y="3065463"/>
            <a:ext cx="504825" cy="579437"/>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C</a:t>
            </a:r>
          </a:p>
        </p:txBody>
      </p:sp>
      <p:sp>
        <p:nvSpPr>
          <p:cNvPr id="180236" name="Rectangle 12"/>
          <p:cNvSpPr>
            <a:spLocks noChangeArrowheads="1"/>
          </p:cNvSpPr>
          <p:nvPr/>
        </p:nvSpPr>
        <p:spPr bwMode="auto">
          <a:xfrm>
            <a:off x="611188" y="1700213"/>
            <a:ext cx="1584325" cy="1008062"/>
          </a:xfrm>
          <a:prstGeom prst="rect">
            <a:avLst/>
          </a:prstGeom>
          <a:solidFill>
            <a:schemeClr val="bg1"/>
          </a:solidFill>
          <a:ln w="9525">
            <a:noFill/>
            <a:miter lim="800000"/>
            <a:headEnd/>
            <a:tailEnd/>
          </a:ln>
          <a:effectLst/>
        </p:spPr>
        <p:txBody>
          <a:bodyPr wrap="none" anchor="ctr"/>
          <a:lstStyle/>
          <a:p>
            <a:endParaRPr lang="nl-NL"/>
          </a:p>
        </p:txBody>
      </p:sp>
      <p:sp>
        <p:nvSpPr>
          <p:cNvPr id="180237" name="Text Box 13"/>
          <p:cNvSpPr txBox="1">
            <a:spLocks noChangeArrowheads="1"/>
          </p:cNvSpPr>
          <p:nvPr/>
        </p:nvSpPr>
        <p:spPr bwMode="auto">
          <a:xfrm>
            <a:off x="1763713" y="2128838"/>
            <a:ext cx="504825" cy="579437"/>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B</a:t>
            </a:r>
          </a:p>
        </p:txBody>
      </p:sp>
      <p:sp>
        <p:nvSpPr>
          <p:cNvPr id="180238" name="Rectangle 14"/>
          <p:cNvSpPr>
            <a:spLocks noChangeArrowheads="1"/>
          </p:cNvSpPr>
          <p:nvPr/>
        </p:nvSpPr>
        <p:spPr bwMode="auto">
          <a:xfrm>
            <a:off x="827088" y="765175"/>
            <a:ext cx="1584325" cy="1008063"/>
          </a:xfrm>
          <a:prstGeom prst="rect">
            <a:avLst/>
          </a:prstGeom>
          <a:solidFill>
            <a:schemeClr val="bg1"/>
          </a:solidFill>
          <a:ln w="9525">
            <a:noFill/>
            <a:miter lim="800000"/>
            <a:headEnd/>
            <a:tailEnd/>
          </a:ln>
          <a:effectLst/>
        </p:spPr>
        <p:txBody>
          <a:bodyPr wrap="none" anchor="ctr"/>
          <a:lstStyle/>
          <a:p>
            <a:endParaRPr lang="nl-NL"/>
          </a:p>
        </p:txBody>
      </p:sp>
      <p:sp>
        <p:nvSpPr>
          <p:cNvPr id="180239" name="Text Box 15"/>
          <p:cNvSpPr txBox="1">
            <a:spLocks noChangeArrowheads="1"/>
          </p:cNvSpPr>
          <p:nvPr/>
        </p:nvSpPr>
        <p:spPr bwMode="auto">
          <a:xfrm>
            <a:off x="1906588" y="1193800"/>
            <a:ext cx="504825" cy="579438"/>
          </a:xfrm>
          <a:prstGeom prst="rect">
            <a:avLst/>
          </a:prstGeom>
          <a:noFill/>
          <a:ln w="9525">
            <a:noFill/>
            <a:miter lim="800000"/>
            <a:headEnd/>
            <a:tailEnd/>
          </a:ln>
          <a:effectLst/>
        </p:spPr>
        <p:txBody>
          <a:bodyPr>
            <a:spAutoFit/>
          </a:bodyPr>
          <a:lstStyle/>
          <a:p>
            <a:pPr>
              <a:spcBef>
                <a:spcPct val="50000"/>
              </a:spcBef>
            </a:pPr>
            <a:r>
              <a:rPr lang="nl-NL" sz="3200" b="1">
                <a:solidFill>
                  <a:srgbClr val="FF3300"/>
                </a:solidFill>
                <a:latin typeface="Arial" charset="0"/>
              </a:rPr>
              <a:t>A</a:t>
            </a:r>
          </a:p>
        </p:txBody>
      </p:sp>
      <p:sp>
        <p:nvSpPr>
          <p:cNvPr id="180240" name="Rectangle 16"/>
          <p:cNvSpPr>
            <a:spLocks noChangeArrowheads="1"/>
          </p:cNvSpPr>
          <p:nvPr/>
        </p:nvSpPr>
        <p:spPr bwMode="auto">
          <a:xfrm>
            <a:off x="6372225" y="836613"/>
            <a:ext cx="1584325" cy="1008062"/>
          </a:xfrm>
          <a:prstGeom prst="rect">
            <a:avLst/>
          </a:prstGeom>
          <a:solidFill>
            <a:schemeClr val="bg1"/>
          </a:solidFill>
          <a:ln w="9525">
            <a:noFill/>
            <a:miter lim="800000"/>
            <a:headEnd/>
            <a:tailEnd/>
          </a:ln>
          <a:effectLst/>
        </p:spPr>
        <p:txBody>
          <a:bodyPr wrap="none" anchor="ctr"/>
          <a:lstStyle/>
          <a:p>
            <a:endParaRPr lang="nl-NL"/>
          </a:p>
        </p:txBody>
      </p:sp>
      <p:sp>
        <p:nvSpPr>
          <p:cNvPr id="180241" name="Text Box 17"/>
          <p:cNvSpPr txBox="1">
            <a:spLocks noChangeArrowheads="1"/>
          </p:cNvSpPr>
          <p:nvPr/>
        </p:nvSpPr>
        <p:spPr bwMode="auto">
          <a:xfrm>
            <a:off x="6372225" y="1196975"/>
            <a:ext cx="504825" cy="579438"/>
          </a:xfrm>
          <a:prstGeom prst="rect">
            <a:avLst/>
          </a:prstGeom>
          <a:noFill/>
          <a:ln w="9525">
            <a:noFill/>
            <a:miter lim="800000"/>
            <a:headEnd/>
            <a:tailEnd/>
          </a:ln>
          <a:effectLst/>
        </p:spPr>
        <p:txBody>
          <a:bodyPr>
            <a:spAutoFit/>
          </a:bodyPr>
          <a:lstStyle/>
          <a:p>
            <a:pPr>
              <a:spcBef>
                <a:spcPct val="50000"/>
              </a:spcBef>
            </a:pPr>
            <a:r>
              <a:rPr lang="nl-NL" sz="3200" b="1" dirty="0">
                <a:solidFill>
                  <a:srgbClr val="FF3300"/>
                </a:solidFill>
                <a:latin typeface="Arial" charset="0"/>
              </a:rPr>
              <a:t>G</a:t>
            </a:r>
          </a:p>
        </p:txBody>
      </p:sp>
      <p:sp>
        <p:nvSpPr>
          <p:cNvPr id="180243" name="Rectangle 19"/>
          <p:cNvSpPr>
            <a:spLocks noChangeArrowheads="1"/>
          </p:cNvSpPr>
          <p:nvPr/>
        </p:nvSpPr>
        <p:spPr bwMode="auto">
          <a:xfrm>
            <a:off x="6109941" y="5013325"/>
            <a:ext cx="1584325" cy="647700"/>
          </a:xfrm>
          <a:prstGeom prst="rect">
            <a:avLst/>
          </a:prstGeom>
          <a:solidFill>
            <a:schemeClr val="bg1"/>
          </a:solidFill>
          <a:ln w="9525">
            <a:noFill/>
            <a:miter lim="800000"/>
            <a:headEnd/>
            <a:tailEnd/>
          </a:ln>
          <a:effectLst/>
        </p:spPr>
        <p:txBody>
          <a:bodyPr wrap="none" anchor="ctr"/>
          <a:lstStyle/>
          <a:p>
            <a:endParaRPr lang="nl-NL"/>
          </a:p>
        </p:txBody>
      </p:sp>
      <p:sp>
        <p:nvSpPr>
          <p:cNvPr id="180244" name="Rectangle 20"/>
          <p:cNvSpPr>
            <a:spLocks noChangeArrowheads="1"/>
          </p:cNvSpPr>
          <p:nvPr/>
        </p:nvSpPr>
        <p:spPr bwMode="auto">
          <a:xfrm>
            <a:off x="6877050" y="3213100"/>
            <a:ext cx="1584325" cy="1871663"/>
          </a:xfrm>
          <a:prstGeom prst="rect">
            <a:avLst/>
          </a:prstGeom>
          <a:solidFill>
            <a:schemeClr val="bg1"/>
          </a:solidFill>
          <a:ln w="9525">
            <a:noFill/>
            <a:miter lim="800000"/>
            <a:headEnd/>
            <a:tailEnd/>
          </a:ln>
          <a:effectLst/>
        </p:spPr>
        <p:txBody>
          <a:bodyPr wrap="none" anchor="ctr"/>
          <a:lstStyle/>
          <a:p>
            <a:endParaRPr lang="nl-NL"/>
          </a:p>
        </p:txBody>
      </p:sp>
      <p:sp>
        <p:nvSpPr>
          <p:cNvPr id="180245" name="Rectangle 21"/>
          <p:cNvSpPr>
            <a:spLocks noChangeArrowheads="1"/>
          </p:cNvSpPr>
          <p:nvPr/>
        </p:nvSpPr>
        <p:spPr bwMode="auto">
          <a:xfrm>
            <a:off x="6624637" y="1900755"/>
            <a:ext cx="955606" cy="471384"/>
          </a:xfrm>
          <a:prstGeom prst="rect">
            <a:avLst/>
          </a:prstGeom>
          <a:solidFill>
            <a:schemeClr val="bg1"/>
          </a:solidFill>
          <a:ln w="9525">
            <a:noFill/>
            <a:miter lim="800000"/>
            <a:headEnd/>
            <a:tailEnd/>
          </a:ln>
          <a:effectLst/>
        </p:spPr>
        <p:txBody>
          <a:bodyPr wrap="none" anchor="ctr"/>
          <a:lstStyle/>
          <a:p>
            <a:r>
              <a:rPr lang="nl-NL" sz="3200" b="1" dirty="0">
                <a:solidFill>
                  <a:srgbClr val="FF3300"/>
                </a:solidFill>
                <a:latin typeface="Arial" charset="0"/>
              </a:rPr>
              <a:t>H</a:t>
            </a:r>
          </a:p>
          <a:p>
            <a:endParaRPr lang="nl-NL" dirty="0">
              <a:solidFill>
                <a:srgbClr val="FF0000"/>
              </a:solidFill>
            </a:endParaRPr>
          </a:p>
        </p:txBody>
      </p:sp>
      <p:sp>
        <p:nvSpPr>
          <p:cNvPr id="3096" name="Text Box 22"/>
          <p:cNvSpPr txBox="1">
            <a:spLocks noChangeArrowheads="1"/>
          </p:cNvSpPr>
          <p:nvPr/>
        </p:nvSpPr>
        <p:spPr bwMode="auto">
          <a:xfrm>
            <a:off x="180975" y="0"/>
            <a:ext cx="6911975" cy="701675"/>
          </a:xfrm>
          <a:prstGeom prst="rect">
            <a:avLst/>
          </a:prstGeom>
          <a:noFill/>
          <a:ln w="9525">
            <a:noFill/>
            <a:miter lim="800000"/>
            <a:headEnd/>
            <a:tailEnd/>
          </a:ln>
          <a:effectLst/>
        </p:spPr>
        <p:txBody>
          <a:bodyPr>
            <a:spAutoFit/>
          </a:bodyPr>
          <a:lstStyle/>
          <a:p>
            <a:pPr>
              <a:spcBef>
                <a:spcPct val="50000"/>
              </a:spcBef>
            </a:pPr>
            <a:r>
              <a:rPr lang="nl-NL" sz="4000" b="1">
                <a:latin typeface="Arial" charset="0"/>
              </a:rPr>
              <a:t>anatomie</a:t>
            </a:r>
          </a:p>
        </p:txBody>
      </p:sp>
      <p:sp>
        <p:nvSpPr>
          <p:cNvPr id="180248" name="Text Box 24"/>
          <p:cNvSpPr txBox="1">
            <a:spLocks noChangeArrowheads="1"/>
          </p:cNvSpPr>
          <p:nvPr/>
        </p:nvSpPr>
        <p:spPr bwMode="auto">
          <a:xfrm>
            <a:off x="144463" y="5573713"/>
            <a:ext cx="8604250" cy="1311275"/>
          </a:xfrm>
          <a:prstGeom prst="rect">
            <a:avLst/>
          </a:prstGeom>
          <a:noFill/>
          <a:ln w="9525">
            <a:noFill/>
            <a:miter lim="800000"/>
            <a:headEnd/>
            <a:tailEnd/>
          </a:ln>
          <a:effectLst/>
        </p:spPr>
        <p:txBody>
          <a:bodyPr>
            <a:spAutoFit/>
          </a:bodyPr>
          <a:lstStyle/>
          <a:p>
            <a:pPr>
              <a:spcBef>
                <a:spcPct val="50000"/>
              </a:spcBef>
            </a:pPr>
            <a:r>
              <a:rPr lang="nl-NL" sz="4000" b="1" dirty="0">
                <a:latin typeface="Arial" charset="0"/>
              </a:rPr>
              <a:t>Hoe heet de structuur en hoe heet een ontsteking daarvan?</a:t>
            </a:r>
          </a:p>
        </p:txBody>
      </p:sp>
      <p:sp>
        <p:nvSpPr>
          <p:cNvPr id="26" name="Rectangle 21"/>
          <p:cNvSpPr>
            <a:spLocks noChangeArrowheads="1"/>
          </p:cNvSpPr>
          <p:nvPr/>
        </p:nvSpPr>
        <p:spPr bwMode="auto">
          <a:xfrm>
            <a:off x="6751535" y="2600395"/>
            <a:ext cx="961678" cy="465068"/>
          </a:xfrm>
          <a:prstGeom prst="rect">
            <a:avLst/>
          </a:prstGeom>
          <a:solidFill>
            <a:schemeClr val="bg1"/>
          </a:solidFill>
          <a:ln w="9525">
            <a:noFill/>
            <a:miter lim="800000"/>
            <a:headEnd/>
            <a:tailEnd/>
          </a:ln>
          <a:effectLst/>
        </p:spPr>
        <p:txBody>
          <a:bodyPr wrap="none" anchor="ctr"/>
          <a:lstStyle/>
          <a:p>
            <a:r>
              <a:rPr lang="nl-NL" sz="3200" b="1" dirty="0">
                <a:solidFill>
                  <a:srgbClr val="FF3300"/>
                </a:solidFill>
                <a:latin typeface="Arial" charset="0"/>
              </a:rPr>
              <a:t>I</a:t>
            </a:r>
          </a:p>
          <a:p>
            <a:endParaRPr lang="nl-NL" dirty="0">
              <a:solidFill>
                <a:srgbClr val="FF0000"/>
              </a:solidFill>
            </a:endParaRPr>
          </a:p>
        </p:txBody>
      </p:sp>
    </p:spTree>
    <p:extLst>
      <p:ext uri="{BB962C8B-B14F-4D97-AF65-F5344CB8AC3E}">
        <p14:creationId xmlns:p14="http://schemas.microsoft.com/office/powerpoint/2010/main" val="562454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p:cTn id="7" dur="500" fill="hold"/>
                                        <p:tgtEl>
                                          <p:spTgt spid="180227"/>
                                        </p:tgtEl>
                                        <p:attrNameLst>
                                          <p:attrName>ppt_w</p:attrName>
                                        </p:attrNameLst>
                                      </p:cBhvr>
                                      <p:tavLst>
                                        <p:tav tm="0">
                                          <p:val>
                                            <p:fltVal val="0"/>
                                          </p:val>
                                        </p:tav>
                                        <p:tav tm="100000">
                                          <p:val>
                                            <p:strVal val="#ppt_w"/>
                                          </p:val>
                                        </p:tav>
                                      </p:tavLst>
                                    </p:anim>
                                    <p:anim calcmode="lin" valueType="num">
                                      <p:cBhvr>
                                        <p:cTn id="8" dur="500" fill="hold"/>
                                        <p:tgtEl>
                                          <p:spTgt spid="18022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grpId="1" nodeType="afterEffect">
                                  <p:stCondLst>
                                    <p:cond delay="0"/>
                                  </p:stCondLst>
                                  <p:childTnLst>
                                    <p:set>
                                      <p:cBhvr>
                                        <p:cTn id="11" dur="1" fill="hold">
                                          <p:stCondLst>
                                            <p:cond delay="0"/>
                                          </p:stCondLst>
                                        </p:cTn>
                                        <p:tgtEl>
                                          <p:spTgt spid="180239"/>
                                        </p:tgtEl>
                                        <p:attrNameLst>
                                          <p:attrName>style.visibility</p:attrName>
                                        </p:attrNameLst>
                                      </p:cBhvr>
                                      <p:to>
                                        <p:strVal val="visible"/>
                                      </p:to>
                                    </p:set>
                                    <p:animEffect transition="in" filter="fade">
                                      <p:cBhvr>
                                        <p:cTn id="12" dur="500"/>
                                        <p:tgtEl>
                                          <p:spTgt spid="180239"/>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80237"/>
                                        </p:tgtEl>
                                        <p:attrNameLst>
                                          <p:attrName>style.visibility</p:attrName>
                                        </p:attrNameLst>
                                      </p:cBhvr>
                                      <p:to>
                                        <p:strVal val="visible"/>
                                      </p:to>
                                    </p:set>
                                    <p:animEffect transition="in" filter="fade">
                                      <p:cBhvr>
                                        <p:cTn id="15" dur="500"/>
                                        <p:tgtEl>
                                          <p:spTgt spid="180237"/>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500"/>
                                        <p:tgtEl>
                                          <p:spTgt spid="18023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80232"/>
                                        </p:tgtEl>
                                        <p:attrNameLst>
                                          <p:attrName>style.visibility</p:attrName>
                                        </p:attrNameLst>
                                      </p:cBhvr>
                                      <p:to>
                                        <p:strVal val="visible"/>
                                      </p:to>
                                    </p:set>
                                    <p:animEffect transition="in" filter="fade">
                                      <p:cBhvr>
                                        <p:cTn id="21" dur="500"/>
                                        <p:tgtEl>
                                          <p:spTgt spid="18023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80233"/>
                                        </p:tgtEl>
                                        <p:attrNameLst>
                                          <p:attrName>style.visibility</p:attrName>
                                        </p:attrNameLst>
                                      </p:cBhvr>
                                      <p:to>
                                        <p:strVal val="visible"/>
                                      </p:to>
                                    </p:set>
                                    <p:animEffect transition="in" filter="fade">
                                      <p:cBhvr>
                                        <p:cTn id="24" dur="500"/>
                                        <p:tgtEl>
                                          <p:spTgt spid="18023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80230"/>
                                        </p:tgtEl>
                                        <p:attrNameLst>
                                          <p:attrName>style.visibility</p:attrName>
                                        </p:attrNameLst>
                                      </p:cBhvr>
                                      <p:to>
                                        <p:strVal val="visible"/>
                                      </p:to>
                                    </p:set>
                                    <p:animEffect transition="in" filter="fade">
                                      <p:cBhvr>
                                        <p:cTn id="27" dur="500"/>
                                        <p:tgtEl>
                                          <p:spTgt spid="18023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80241"/>
                                        </p:tgtEl>
                                        <p:attrNameLst>
                                          <p:attrName>style.visibility</p:attrName>
                                        </p:attrNameLst>
                                      </p:cBhvr>
                                      <p:to>
                                        <p:strVal val="visible"/>
                                      </p:to>
                                    </p:set>
                                    <p:animEffect transition="in" filter="fade">
                                      <p:cBhvr>
                                        <p:cTn id="30" dur="500"/>
                                        <p:tgtEl>
                                          <p:spTgt spid="1802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0238"/>
                                        </p:tgtEl>
                                        <p:attrNameLst>
                                          <p:attrName>style.visibility</p:attrName>
                                        </p:attrNameLst>
                                      </p:cBhvr>
                                      <p:to>
                                        <p:strVal val="visible"/>
                                      </p:to>
                                    </p:set>
                                    <p:animEffect transition="in" filter="fade">
                                      <p:cBhvr>
                                        <p:cTn id="33" dur="500"/>
                                        <p:tgtEl>
                                          <p:spTgt spid="1802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0236"/>
                                        </p:tgtEl>
                                        <p:attrNameLst>
                                          <p:attrName>style.visibility</p:attrName>
                                        </p:attrNameLst>
                                      </p:cBhvr>
                                      <p:to>
                                        <p:strVal val="visible"/>
                                      </p:to>
                                    </p:set>
                                    <p:animEffect transition="in" filter="fade">
                                      <p:cBhvr>
                                        <p:cTn id="36" dur="500"/>
                                        <p:tgtEl>
                                          <p:spTgt spid="1802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0231"/>
                                        </p:tgtEl>
                                        <p:attrNameLst>
                                          <p:attrName>style.visibility</p:attrName>
                                        </p:attrNameLst>
                                      </p:cBhvr>
                                      <p:to>
                                        <p:strVal val="visible"/>
                                      </p:to>
                                    </p:set>
                                    <p:animEffect transition="in" filter="fade">
                                      <p:cBhvr>
                                        <p:cTn id="39" dur="500"/>
                                        <p:tgtEl>
                                          <p:spTgt spid="1802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0234"/>
                                        </p:tgtEl>
                                        <p:attrNameLst>
                                          <p:attrName>style.visibility</p:attrName>
                                        </p:attrNameLst>
                                      </p:cBhvr>
                                      <p:to>
                                        <p:strVal val="visible"/>
                                      </p:to>
                                    </p:set>
                                    <p:animEffect transition="in" filter="fade">
                                      <p:cBhvr>
                                        <p:cTn id="42" dur="500"/>
                                        <p:tgtEl>
                                          <p:spTgt spid="180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0243"/>
                                        </p:tgtEl>
                                        <p:attrNameLst>
                                          <p:attrName>style.visibility</p:attrName>
                                        </p:attrNameLst>
                                      </p:cBhvr>
                                      <p:to>
                                        <p:strVal val="visible"/>
                                      </p:to>
                                    </p:set>
                                    <p:animEffect transition="in" filter="fade">
                                      <p:cBhvr>
                                        <p:cTn id="45" dur="500"/>
                                        <p:tgtEl>
                                          <p:spTgt spid="1802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0228"/>
                                        </p:tgtEl>
                                        <p:attrNameLst>
                                          <p:attrName>style.visibility</p:attrName>
                                        </p:attrNameLst>
                                      </p:cBhvr>
                                      <p:to>
                                        <p:strVal val="visible"/>
                                      </p:to>
                                    </p:set>
                                    <p:animEffect transition="in" filter="fade">
                                      <p:cBhvr>
                                        <p:cTn id="48" dur="500"/>
                                        <p:tgtEl>
                                          <p:spTgt spid="1802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0229"/>
                                        </p:tgtEl>
                                        <p:attrNameLst>
                                          <p:attrName>style.visibility</p:attrName>
                                        </p:attrNameLst>
                                      </p:cBhvr>
                                      <p:to>
                                        <p:strVal val="visible"/>
                                      </p:to>
                                    </p:set>
                                    <p:animEffect transition="in" filter="fade">
                                      <p:cBhvr>
                                        <p:cTn id="51" dur="500"/>
                                        <p:tgtEl>
                                          <p:spTgt spid="1802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0240"/>
                                        </p:tgtEl>
                                        <p:attrNameLst>
                                          <p:attrName>style.visibility</p:attrName>
                                        </p:attrNameLst>
                                      </p:cBhvr>
                                      <p:to>
                                        <p:strVal val="visible"/>
                                      </p:to>
                                    </p:set>
                                    <p:animEffect transition="in" filter="fade">
                                      <p:cBhvr>
                                        <p:cTn id="54" dur="500"/>
                                        <p:tgtEl>
                                          <p:spTgt spid="1802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0244"/>
                                        </p:tgtEl>
                                        <p:attrNameLst>
                                          <p:attrName>style.visibility</p:attrName>
                                        </p:attrNameLst>
                                      </p:cBhvr>
                                      <p:to>
                                        <p:strVal val="visible"/>
                                      </p:to>
                                    </p:set>
                                    <p:animEffect transition="in" filter="fade">
                                      <p:cBhvr>
                                        <p:cTn id="57" dur="500"/>
                                        <p:tgtEl>
                                          <p:spTgt spid="180244"/>
                                        </p:tgtEl>
                                      </p:cBhvr>
                                    </p:animEffect>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180248"/>
                                        </p:tgtEl>
                                        <p:attrNameLst>
                                          <p:attrName>style.visibility</p:attrName>
                                        </p:attrNameLst>
                                      </p:cBhvr>
                                      <p:to>
                                        <p:strVal val="visible"/>
                                      </p:to>
                                    </p:set>
                                    <p:animEffect transition="in" filter="fade">
                                      <p:cBhvr>
                                        <p:cTn id="61" dur="1000"/>
                                        <p:tgtEl>
                                          <p:spTgt spid="180248"/>
                                        </p:tgtEl>
                                      </p:cBhvr>
                                    </p:animEffect>
                                    <p:anim calcmode="lin" valueType="num">
                                      <p:cBhvr>
                                        <p:cTn id="62" dur="1000" fill="hold"/>
                                        <p:tgtEl>
                                          <p:spTgt spid="180248"/>
                                        </p:tgtEl>
                                        <p:attrNameLst>
                                          <p:attrName>ppt_x</p:attrName>
                                        </p:attrNameLst>
                                      </p:cBhvr>
                                      <p:tavLst>
                                        <p:tav tm="0">
                                          <p:val>
                                            <p:strVal val="#ppt_x"/>
                                          </p:val>
                                        </p:tav>
                                        <p:tav tm="100000">
                                          <p:val>
                                            <p:strVal val="#ppt_x"/>
                                          </p:val>
                                        </p:tav>
                                      </p:tavLst>
                                    </p:anim>
                                    <p:anim calcmode="lin" valueType="num">
                                      <p:cBhvr>
                                        <p:cTn id="63" dur="1000" fill="hold"/>
                                        <p:tgtEl>
                                          <p:spTgt spid="180248"/>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xit" presetSubtype="0" fill="hold" grpId="0" nodeType="clickEffect">
                                  <p:stCondLst>
                                    <p:cond delay="0"/>
                                  </p:stCondLst>
                                  <p:childTnLst>
                                    <p:animEffect transition="out" filter="fade">
                                      <p:cBhvr>
                                        <p:cTn id="67" dur="500"/>
                                        <p:tgtEl>
                                          <p:spTgt spid="180239"/>
                                        </p:tgtEl>
                                      </p:cBhvr>
                                    </p:animEffect>
                                    <p:set>
                                      <p:cBhvr>
                                        <p:cTn id="68" dur="1" fill="hold">
                                          <p:stCondLst>
                                            <p:cond delay="499"/>
                                          </p:stCondLst>
                                        </p:cTn>
                                        <p:tgtEl>
                                          <p:spTgt spid="18023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80238"/>
                                        </p:tgtEl>
                                      </p:cBhvr>
                                    </p:animEffect>
                                    <p:set>
                                      <p:cBhvr>
                                        <p:cTn id="71" dur="1" fill="hold">
                                          <p:stCondLst>
                                            <p:cond delay="499"/>
                                          </p:stCondLst>
                                        </p:cTn>
                                        <p:tgtEl>
                                          <p:spTgt spid="18023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180237"/>
                                        </p:tgtEl>
                                      </p:cBhvr>
                                    </p:animEffect>
                                    <p:set>
                                      <p:cBhvr>
                                        <p:cTn id="76" dur="1" fill="hold">
                                          <p:stCondLst>
                                            <p:cond delay="499"/>
                                          </p:stCondLst>
                                        </p:cTn>
                                        <p:tgtEl>
                                          <p:spTgt spid="18023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0236"/>
                                        </p:tgtEl>
                                      </p:cBhvr>
                                    </p:animEffect>
                                    <p:set>
                                      <p:cBhvr>
                                        <p:cTn id="79" dur="1" fill="hold">
                                          <p:stCondLst>
                                            <p:cond delay="499"/>
                                          </p:stCondLst>
                                        </p:cTn>
                                        <p:tgtEl>
                                          <p:spTgt spid="180236"/>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0" nodeType="clickEffect">
                                  <p:stCondLst>
                                    <p:cond delay="0"/>
                                  </p:stCondLst>
                                  <p:childTnLst>
                                    <p:animEffect transition="out" filter="fade">
                                      <p:cBhvr>
                                        <p:cTn id="83" dur="500"/>
                                        <p:tgtEl>
                                          <p:spTgt spid="180235"/>
                                        </p:tgtEl>
                                      </p:cBhvr>
                                    </p:animEffect>
                                    <p:set>
                                      <p:cBhvr>
                                        <p:cTn id="84" dur="1" fill="hold">
                                          <p:stCondLst>
                                            <p:cond delay="499"/>
                                          </p:stCondLst>
                                        </p:cTn>
                                        <p:tgtEl>
                                          <p:spTgt spid="18023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80234"/>
                                        </p:tgtEl>
                                      </p:cBhvr>
                                    </p:animEffect>
                                    <p:set>
                                      <p:cBhvr>
                                        <p:cTn id="87" dur="1" fill="hold">
                                          <p:stCondLst>
                                            <p:cond delay="499"/>
                                          </p:stCondLst>
                                        </p:cTn>
                                        <p:tgtEl>
                                          <p:spTgt spid="18023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xit" presetSubtype="0" fill="hold" grpId="0" nodeType="clickEffect">
                                  <p:stCondLst>
                                    <p:cond delay="0"/>
                                  </p:stCondLst>
                                  <p:childTnLst>
                                    <p:animEffect transition="out" filter="fade">
                                      <p:cBhvr>
                                        <p:cTn id="91" dur="500"/>
                                        <p:tgtEl>
                                          <p:spTgt spid="180232"/>
                                        </p:tgtEl>
                                      </p:cBhvr>
                                    </p:animEffect>
                                    <p:set>
                                      <p:cBhvr>
                                        <p:cTn id="92" dur="1" fill="hold">
                                          <p:stCondLst>
                                            <p:cond delay="499"/>
                                          </p:stCondLst>
                                        </p:cTn>
                                        <p:tgtEl>
                                          <p:spTgt spid="18023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80231"/>
                                        </p:tgtEl>
                                      </p:cBhvr>
                                    </p:animEffect>
                                    <p:set>
                                      <p:cBhvr>
                                        <p:cTn id="95" dur="1" fill="hold">
                                          <p:stCondLst>
                                            <p:cond delay="499"/>
                                          </p:stCondLst>
                                        </p:cTn>
                                        <p:tgtEl>
                                          <p:spTgt spid="180231"/>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xit" presetSubtype="0" fill="hold" grpId="0" nodeType="clickEffect">
                                  <p:stCondLst>
                                    <p:cond delay="0"/>
                                  </p:stCondLst>
                                  <p:childTnLst>
                                    <p:animEffect transition="out" filter="fade">
                                      <p:cBhvr>
                                        <p:cTn id="99" dur="500"/>
                                        <p:tgtEl>
                                          <p:spTgt spid="180233"/>
                                        </p:tgtEl>
                                      </p:cBhvr>
                                    </p:animEffect>
                                    <p:set>
                                      <p:cBhvr>
                                        <p:cTn id="100" dur="1" fill="hold">
                                          <p:stCondLst>
                                            <p:cond delay="499"/>
                                          </p:stCondLst>
                                        </p:cTn>
                                        <p:tgtEl>
                                          <p:spTgt spid="18023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80228"/>
                                        </p:tgtEl>
                                      </p:cBhvr>
                                    </p:animEffect>
                                    <p:set>
                                      <p:cBhvr>
                                        <p:cTn id="103" dur="1" fill="hold">
                                          <p:stCondLst>
                                            <p:cond delay="499"/>
                                          </p:stCondLst>
                                        </p:cTn>
                                        <p:tgtEl>
                                          <p:spTgt spid="180228"/>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0" nodeType="clickEffect">
                                  <p:stCondLst>
                                    <p:cond delay="0"/>
                                  </p:stCondLst>
                                  <p:childTnLst>
                                    <p:animEffect transition="out" filter="fade">
                                      <p:cBhvr>
                                        <p:cTn id="107" dur="500"/>
                                        <p:tgtEl>
                                          <p:spTgt spid="180230"/>
                                        </p:tgtEl>
                                      </p:cBhvr>
                                    </p:animEffect>
                                    <p:set>
                                      <p:cBhvr>
                                        <p:cTn id="108" dur="1" fill="hold">
                                          <p:stCondLst>
                                            <p:cond delay="499"/>
                                          </p:stCondLst>
                                        </p:cTn>
                                        <p:tgtEl>
                                          <p:spTgt spid="18023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80229"/>
                                        </p:tgtEl>
                                      </p:cBhvr>
                                    </p:animEffect>
                                    <p:set>
                                      <p:cBhvr>
                                        <p:cTn id="111" dur="1" fill="hold">
                                          <p:stCondLst>
                                            <p:cond delay="499"/>
                                          </p:stCondLst>
                                        </p:cTn>
                                        <p:tgtEl>
                                          <p:spTgt spid="180229"/>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0" nodeType="clickEffect">
                                  <p:stCondLst>
                                    <p:cond delay="0"/>
                                  </p:stCondLst>
                                  <p:childTnLst>
                                    <p:animEffect transition="out" filter="fade">
                                      <p:cBhvr>
                                        <p:cTn id="115" dur="500"/>
                                        <p:tgtEl>
                                          <p:spTgt spid="180241"/>
                                        </p:tgtEl>
                                      </p:cBhvr>
                                    </p:animEffect>
                                    <p:set>
                                      <p:cBhvr>
                                        <p:cTn id="116" dur="1" fill="hold">
                                          <p:stCondLst>
                                            <p:cond delay="499"/>
                                          </p:stCondLst>
                                        </p:cTn>
                                        <p:tgtEl>
                                          <p:spTgt spid="18024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0240"/>
                                        </p:tgtEl>
                                      </p:cBhvr>
                                    </p:animEffect>
                                    <p:set>
                                      <p:cBhvr>
                                        <p:cTn id="119" dur="1" fill="hold">
                                          <p:stCondLst>
                                            <p:cond delay="499"/>
                                          </p:stCondLst>
                                        </p:cTn>
                                        <p:tgtEl>
                                          <p:spTgt spid="18024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18024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28" grpId="1" animBg="1"/>
      <p:bldP spid="180229" grpId="0" animBg="1"/>
      <p:bldP spid="180229" grpId="1" animBg="1"/>
      <p:bldP spid="180230" grpId="0"/>
      <p:bldP spid="180230" grpId="1"/>
      <p:bldP spid="180231" grpId="0" animBg="1"/>
      <p:bldP spid="180231" grpId="1" animBg="1"/>
      <p:bldP spid="180232" grpId="0"/>
      <p:bldP spid="180232" grpId="1"/>
      <p:bldP spid="180233" grpId="0"/>
      <p:bldP spid="180233" grpId="1"/>
      <p:bldP spid="180234" grpId="0" animBg="1"/>
      <p:bldP spid="180234" grpId="1" animBg="1"/>
      <p:bldP spid="180235" grpId="0"/>
      <p:bldP spid="180235" grpId="1"/>
      <p:bldP spid="180236" grpId="0" animBg="1"/>
      <p:bldP spid="180236" grpId="1" animBg="1"/>
      <p:bldP spid="180237" grpId="0"/>
      <p:bldP spid="180237" grpId="1"/>
      <p:bldP spid="180238" grpId="0" animBg="1"/>
      <p:bldP spid="180238" grpId="1" animBg="1"/>
      <p:bldP spid="180239" grpId="0"/>
      <p:bldP spid="180239" grpId="1"/>
      <p:bldP spid="180240" grpId="0" animBg="1"/>
      <p:bldP spid="180240" grpId="1" animBg="1"/>
      <p:bldP spid="180241" grpId="0"/>
      <p:bldP spid="180241" grpId="1"/>
      <p:bldP spid="180243" grpId="0" animBg="1"/>
      <p:bldP spid="180244" grpId="0" animBg="1"/>
      <p:bldP spid="180245" grpId="0" animBg="1"/>
      <p:bldP spid="180248"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861119B-5158-F0A4-C958-862DE6BE66E9}"/>
              </a:ext>
            </a:extLst>
          </p:cNvPr>
          <p:cNvSpPr txBox="1"/>
          <p:nvPr/>
        </p:nvSpPr>
        <p:spPr>
          <a:xfrm>
            <a:off x="718457" y="2699657"/>
            <a:ext cx="7707086" cy="461665"/>
          </a:xfrm>
          <a:prstGeom prst="rect">
            <a:avLst/>
          </a:prstGeom>
          <a:noFill/>
        </p:spPr>
        <p:txBody>
          <a:bodyPr wrap="square" rtlCol="0">
            <a:spAutoFit/>
          </a:bodyPr>
          <a:lstStyle/>
          <a:p>
            <a:r>
              <a:rPr lang="nl-NL" dirty="0">
                <a:hlinkClick r:id="rId3"/>
              </a:rPr>
              <a:t>NHG Instructievideo: onderzoek bij een rood oog</a:t>
            </a:r>
            <a:endParaRPr lang="nl-NL" dirty="0"/>
          </a:p>
        </p:txBody>
      </p:sp>
    </p:spTree>
    <p:extLst>
      <p:ext uri="{BB962C8B-B14F-4D97-AF65-F5344CB8AC3E}">
        <p14:creationId xmlns:p14="http://schemas.microsoft.com/office/powerpoint/2010/main" val="126717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EA995-73BB-64B4-1652-F8794BAB5023}"/>
              </a:ext>
            </a:extLst>
          </p:cNvPr>
          <p:cNvSpPr>
            <a:spLocks noGrp="1"/>
          </p:cNvSpPr>
          <p:nvPr>
            <p:ph type="ctrTitle"/>
          </p:nvPr>
        </p:nvSpPr>
        <p:spPr/>
        <p:txBody>
          <a:bodyPr/>
          <a:lstStyle/>
          <a:p>
            <a:pPr algn="ctr"/>
            <a:r>
              <a:rPr lang="nl-NL" sz="8000" dirty="0"/>
              <a:t>Oefenen!</a:t>
            </a:r>
          </a:p>
        </p:txBody>
      </p:sp>
      <p:sp>
        <p:nvSpPr>
          <p:cNvPr id="3" name="Ondertitel 2">
            <a:extLst>
              <a:ext uri="{FF2B5EF4-FFF2-40B4-BE49-F238E27FC236}">
                <a16:creationId xmlns:a16="http://schemas.microsoft.com/office/drawing/2014/main" id="{48D67F03-67B2-89CB-35FA-501FB946DDDC}"/>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97095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fbeeldingsresultaat voor conjunctivitis allergic"/>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3886" r="3886"/>
          <a:stretch>
            <a:fillRect/>
          </a:stretch>
        </p:blipFill>
        <p:spPr bwMode="auto">
          <a:xfrm>
            <a:off x="0" y="2886036"/>
            <a:ext cx="5505450" cy="3971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9/90/Swollen_eye_with_conjunctivi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80962"/>
            <a:ext cx="607695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0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6"/>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475471" y="575883"/>
            <a:ext cx="3523272" cy="2416427"/>
          </a:xfrm>
          <a:prstGeom prst="rect">
            <a:avLst/>
          </a:prstGeom>
        </p:spPr>
      </p:pic>
      <p:pic>
        <p:nvPicPr>
          <p:cNvPr id="5122" name="Picture 2" descr="Red Watery 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50" y="2992311"/>
            <a:ext cx="5252221" cy="356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0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181" r="1181"/>
          <a:stretch>
            <a:fillRect/>
          </a:stretch>
        </p:blipFill>
        <p:spPr bwMode="auto">
          <a:xfrm>
            <a:off x="711481" y="603867"/>
            <a:ext cx="7718143" cy="556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33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5944" b="5944"/>
          <a:stretch>
            <a:fillRect/>
          </a:stretch>
        </p:blipFill>
        <p:spPr bwMode="auto">
          <a:xfrm>
            <a:off x="728661" y="489567"/>
            <a:ext cx="8029575" cy="579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86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18" r="2618"/>
          <a:stretch>
            <a:fillRect/>
          </a:stretch>
        </p:blipFill>
        <p:spPr>
          <a:xfrm>
            <a:off x="2209800" y="1996213"/>
            <a:ext cx="4152900" cy="2996153"/>
          </a:xfrm>
          <a:prstGeom prst="rect">
            <a:avLst/>
          </a:prstGeom>
        </p:spPr>
      </p:pic>
    </p:spTree>
    <p:extLst>
      <p:ext uri="{BB962C8B-B14F-4D97-AF65-F5344CB8AC3E}">
        <p14:creationId xmlns:p14="http://schemas.microsoft.com/office/powerpoint/2010/main" val="2766859617"/>
      </p:ext>
    </p:extLst>
  </p:cSld>
  <p:clrMapOvr>
    <a:masterClrMapping/>
  </p:clrMapOvr>
</p:sld>
</file>

<file path=ppt/theme/theme1.xml><?xml version="1.0" encoding="utf-8"?>
<a:theme xmlns:a="http://schemas.openxmlformats.org/drawingml/2006/main" name="UMC Julius Huisartsopleiding 4-3 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1063</TotalTime>
  <Words>1438</Words>
  <Application>Microsoft Office PowerPoint</Application>
  <PresentationFormat>Diavoorstelling (4:3)</PresentationFormat>
  <Paragraphs>123</Paragraphs>
  <Slides>14</Slides>
  <Notes>13</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14</vt:i4>
      </vt:variant>
    </vt:vector>
  </HeadingPairs>
  <TitlesOfParts>
    <vt:vector size="21" baseType="lpstr">
      <vt:lpstr>Arial</vt:lpstr>
      <vt:lpstr>Calibri</vt:lpstr>
      <vt:lpstr>Myriad Pro</vt:lpstr>
      <vt:lpstr>Segoe UI</vt:lpstr>
      <vt:lpstr>UMC Julius Huisartsopleiding 4-3 NED</vt:lpstr>
      <vt:lpstr>7_Standaardthema</vt:lpstr>
      <vt:lpstr>15_Standaardthema</vt:lpstr>
      <vt:lpstr>Plaatjes oogheelkunde</vt:lpstr>
      <vt:lpstr>PowerPoint-presentatie</vt:lpstr>
      <vt:lpstr>PowerPoint-presentatie</vt:lpstr>
      <vt:lpstr>Oefenen!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UMC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Erwin van der Louw</dc:creator>
  <cp:lastModifiedBy>Maas-8, S. (Suzanne)</cp:lastModifiedBy>
  <cp:revision>125</cp:revision>
  <dcterms:created xsi:type="dcterms:W3CDTF">2014-09-12T13:51:00Z</dcterms:created>
  <dcterms:modified xsi:type="dcterms:W3CDTF">2023-08-31T14:53:15Z</dcterms:modified>
</cp:coreProperties>
</file>