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42"/>
  </p:notesMasterIdLst>
  <p:handoutMasterIdLst>
    <p:handoutMasterId r:id="rId43"/>
  </p:handoutMasterIdLst>
  <p:sldIdLst>
    <p:sldId id="270" r:id="rId4"/>
    <p:sldId id="276" r:id="rId5"/>
    <p:sldId id="277" r:id="rId6"/>
    <p:sldId id="278" r:id="rId7"/>
    <p:sldId id="279" r:id="rId8"/>
    <p:sldId id="311" r:id="rId9"/>
    <p:sldId id="280" r:id="rId10"/>
    <p:sldId id="281" r:id="rId11"/>
    <p:sldId id="283" r:id="rId12"/>
    <p:sldId id="284" r:id="rId13"/>
    <p:sldId id="312" r:id="rId14"/>
    <p:sldId id="285" r:id="rId15"/>
    <p:sldId id="286" r:id="rId16"/>
    <p:sldId id="287" r:id="rId17"/>
    <p:sldId id="288" r:id="rId18"/>
    <p:sldId id="289" r:id="rId19"/>
    <p:sldId id="290" r:id="rId20"/>
    <p:sldId id="310" r:id="rId21"/>
    <p:sldId id="291" r:id="rId22"/>
    <p:sldId id="292" r:id="rId23"/>
    <p:sldId id="313"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Lst>
  <p:sldSz cx="9144000" cy="6858000" type="screen4x3"/>
  <p:notesSz cx="6858000" cy="9144000"/>
  <p:defaultTextStyle>
    <a:defPPr>
      <a:defRPr lang="nl-NL"/>
    </a:defPPr>
    <a:lvl1pPr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9B"/>
    <a:srgbClr val="78BE0A"/>
    <a:srgbClr val="00448E"/>
    <a:srgbClr val="555555"/>
    <a:srgbClr val="79B800"/>
    <a:srgbClr val="00539F"/>
    <a:srgbClr val="003E7F"/>
    <a:srgbClr val="3663A3"/>
    <a:srgbClr val="2C508E"/>
    <a:srgbClr val="1F4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0476" autoAdjust="0"/>
  </p:normalViewPr>
  <p:slideViewPr>
    <p:cSldViewPr snapToGrid="0" snapToObjects="1">
      <p:cViewPr varScale="1">
        <p:scale>
          <a:sx n="88" d="100"/>
          <a:sy n="88" d="100"/>
        </p:scale>
        <p:origin x="-96" y="-33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F7670F-4AA7-E942-9A82-2E94C3D3E439}" type="datetimeFigureOut">
              <a:rPr lang="nl-NL"/>
              <a:pPr/>
              <a:t>16-8-2018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B66434-6322-7043-8312-F60946229A2C}" type="slidenum">
              <a:rPr/>
              <a:pPr/>
              <a:t>‹nr.›</a:t>
            </a:fld>
            <a:endParaRPr lang="nl-NL"/>
          </a:p>
        </p:txBody>
      </p:sp>
    </p:spTree>
    <p:extLst>
      <p:ext uri="{BB962C8B-B14F-4D97-AF65-F5344CB8AC3E}">
        <p14:creationId xmlns:p14="http://schemas.microsoft.com/office/powerpoint/2010/main" val="64586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B9896-9725-4AB1-905F-633A1FDA3704}" type="datetimeFigureOut">
              <a:rPr lang="nl-NL" smtClean="0"/>
              <a:t>16-8-2018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9A6B3-AF2C-4B0F-8E8E-E87F5DD88916}" type="slidenum">
              <a:rPr lang="nl-NL" smtClean="0"/>
              <a:t>‹nr.›</a:t>
            </a:fld>
            <a:endParaRPr lang="nl-NL"/>
          </a:p>
        </p:txBody>
      </p:sp>
    </p:spTree>
    <p:extLst>
      <p:ext uri="{BB962C8B-B14F-4D97-AF65-F5344CB8AC3E}">
        <p14:creationId xmlns:p14="http://schemas.microsoft.com/office/powerpoint/2010/main" val="38065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ltLang="nl-NL" sz="1200" i="1" dirty="0" smtClean="0"/>
              <a:t>Bronnen:</a:t>
            </a:r>
          </a:p>
          <a:p>
            <a:pPr>
              <a:buFontTx/>
              <a:buChar char="•"/>
            </a:pPr>
            <a:r>
              <a:rPr lang="nl-NL" altLang="nl-NL" sz="1200" i="1" dirty="0" smtClean="0"/>
              <a:t>NHG DKB pakketten OMA&amp;OME </a:t>
            </a:r>
          </a:p>
          <a:p>
            <a:pPr>
              <a:buFontTx/>
              <a:buChar char="•"/>
            </a:pPr>
            <a:r>
              <a:rPr lang="nl-NL" altLang="nl-NL" sz="1200" i="1" dirty="0" smtClean="0"/>
              <a:t>Differentiaaldiagnose in de KNO dl 3, Oor. </a:t>
            </a:r>
            <a:r>
              <a:rPr lang="nl-NL" altLang="nl-NL" sz="1200" i="1" dirty="0" err="1" smtClean="0"/>
              <a:t>Middelweerd</a:t>
            </a:r>
            <a:r>
              <a:rPr lang="nl-NL" altLang="nl-NL" sz="1200" i="1" dirty="0" smtClean="0"/>
              <a:t> JM, Roos JWP. 1993 </a:t>
            </a:r>
            <a:r>
              <a:rPr lang="nl-NL" altLang="nl-NL" sz="1200" i="1" dirty="0" err="1" smtClean="0"/>
              <a:t>Benecke</a:t>
            </a:r>
            <a:endParaRPr lang="nl-NL" altLang="nl-NL" sz="1200" i="1" dirty="0" smtClean="0"/>
          </a:p>
          <a:p>
            <a:pPr>
              <a:buFontTx/>
              <a:buChar char="•"/>
            </a:pPr>
            <a:r>
              <a:rPr lang="nl-NL" altLang="nl-NL" sz="1200" i="1" dirty="0" smtClean="0"/>
              <a:t>verschillende afbeeldingen van internet; de URL staat bij de desbetreffende dia’s vermeld</a:t>
            </a:r>
          </a:p>
          <a:p>
            <a:endParaRPr lang="nl-NL" dirty="0"/>
          </a:p>
        </p:txBody>
      </p:sp>
      <p:sp>
        <p:nvSpPr>
          <p:cNvPr id="4" name="Tijdelijke aanduiding voor dianummer 3"/>
          <p:cNvSpPr>
            <a:spLocks noGrp="1"/>
          </p:cNvSpPr>
          <p:nvPr>
            <p:ph type="sldNum" sz="quarter" idx="10"/>
          </p:nvPr>
        </p:nvSpPr>
        <p:spPr/>
        <p:txBody>
          <a:bodyPr/>
          <a:lstStyle/>
          <a:p>
            <a:fld id="{97C2E4AB-EA5A-4933-ACB4-4AE621FF424A}"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F542848E-A1F4-489B-BED6-38A9C7D3CB84}" type="slidenum">
              <a:rPr lang="nl-NL" altLang="nl-NL" sz="1200" b="0" smtClean="0">
                <a:latin typeface="UMC Minion" pitchFamily="2" charset="0"/>
              </a:rPr>
              <a:pPr/>
              <a:t>14</a:t>
            </a:fld>
            <a:endParaRPr lang="nl-NL" altLang="nl-NL" sz="1200" b="0" smtClean="0">
              <a:latin typeface="UMC Minion" pitchFamily="2" charset="0"/>
            </a:endParaRPr>
          </a:p>
        </p:txBody>
      </p:sp>
      <p:sp>
        <p:nvSpPr>
          <p:cNvPr id="50179" name="Rectangle 2"/>
          <p:cNvSpPr>
            <a:spLocks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p:spPr>
        <p:txBody>
          <a:bodyPr/>
          <a:lstStyle/>
          <a:p>
            <a:r>
              <a:rPr lang="nl-NL" altLang="nl-NL" sz="1000" b="1" smtClean="0">
                <a:cs typeface="Times New Roman" pitchFamily="18" charset="0"/>
              </a:rPr>
              <a:t>Vraag aan de aios: Hoe herken je OMA?</a:t>
            </a:r>
          </a:p>
          <a:p>
            <a:endParaRPr lang="nl-NL" altLang="nl-NL" sz="1000" b="1" smtClean="0">
              <a:solidFill>
                <a:srgbClr val="000000"/>
              </a:solidFill>
              <a:cs typeface="Times New Roman" pitchFamily="18" charset="0"/>
            </a:endParaRPr>
          </a:p>
          <a:p>
            <a:r>
              <a:rPr lang="nl-NL" altLang="nl-NL" sz="1000" i="1" smtClean="0">
                <a:solidFill>
                  <a:srgbClr val="000000"/>
                </a:solidFill>
                <a:cs typeface="Times New Roman" pitchFamily="18" charset="0"/>
              </a:rPr>
              <a:t>NHG-standaard OMA</a:t>
            </a:r>
            <a:r>
              <a:rPr lang="nl-NL" altLang="nl-NL" sz="1000" smtClean="0">
                <a:solidFill>
                  <a:srgbClr val="000000"/>
                </a:solidFill>
                <a:cs typeface="Times New Roman" pitchFamily="18" charset="0"/>
              </a:rPr>
              <a:t>: </a:t>
            </a:r>
          </a:p>
          <a:p>
            <a:r>
              <a:rPr lang="nl-NL" altLang="nl-NL" sz="1000" smtClean="0"/>
              <a:t>De huisarts stelt de diagnose OMA als er sprake is van oorpijn of ziekzijn, en tevens van één van de volgende verschijnselen:</a:t>
            </a:r>
          </a:p>
          <a:p>
            <a:pPr>
              <a:buFontTx/>
              <a:buChar char="•"/>
            </a:pPr>
            <a:r>
              <a:rPr lang="nl-NL" altLang="nl-NL" sz="1000" smtClean="0"/>
              <a:t>een rood, bomberend of niet-doorschijnend trommelvlies; of</a:t>
            </a:r>
          </a:p>
          <a:p>
            <a:pPr>
              <a:buFontTx/>
              <a:buChar char="•"/>
            </a:pPr>
            <a:r>
              <a:rPr lang="nl-NL" altLang="nl-NL" sz="1000" smtClean="0"/>
              <a:t>een trommelvlies met duidelijk links-rechtsverschil in roodheid; of</a:t>
            </a:r>
          </a:p>
          <a:p>
            <a:pPr>
              <a:buFontTx/>
              <a:buChar char="•"/>
            </a:pPr>
            <a:r>
              <a:rPr lang="nl-NL" altLang="nl-NL" sz="1000" smtClean="0"/>
              <a:t>kort bestaande otorroe, via een trommelvliesperforatie of trommelvliesbuisje.</a:t>
            </a:r>
          </a:p>
          <a:p>
            <a:endParaRPr lang="nl-NL" altLang="nl-NL" sz="1000" smtClean="0"/>
          </a:p>
          <a:p>
            <a:r>
              <a:rPr lang="nl-NL" altLang="nl-NL" sz="1000" smtClean="0"/>
              <a:t>Vaatinjectie van beide trommelvliezen is een weinig specifiek symptoom van een OMA omdat dit ook kan voorkomen bij een verkoudheid of kan worden veroorzaakt door huilen.</a:t>
            </a:r>
          </a:p>
          <a:p>
            <a:endParaRPr lang="nl-NL" altLang="nl-NL" sz="1000"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7DB4536A-F795-424D-9CA0-A74BA8708E71}" type="slidenum">
              <a:rPr lang="nl-NL" altLang="nl-NL" sz="1200" b="0" smtClean="0">
                <a:latin typeface="UMC Minion" pitchFamily="2" charset="0"/>
              </a:rPr>
              <a:pPr/>
              <a:t>15</a:t>
            </a:fld>
            <a:endParaRPr lang="nl-NL" altLang="nl-NL" sz="1200" b="0" smtClean="0">
              <a:latin typeface="UMC Minion" pitchFamily="2" charset="0"/>
            </a:endParaRPr>
          </a:p>
        </p:txBody>
      </p:sp>
      <p:sp>
        <p:nvSpPr>
          <p:cNvPr id="51203" name="Rectangle 2"/>
          <p:cNvSpPr>
            <a:spLocks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p:spPr>
        <p:txBody>
          <a:bodyPr/>
          <a:lstStyle/>
          <a:p>
            <a:r>
              <a:rPr lang="nl-NL" altLang="nl-NL" sz="1000" b="1" smtClean="0"/>
              <a:t>Otitis media met effusie</a:t>
            </a:r>
            <a:r>
              <a:rPr lang="nl-NL" altLang="nl-NL" sz="1000" smtClean="0"/>
              <a:t>: ophoping van vloeistof achter gesloten middenoor zonder duidelijke tekenen van acute infectie. Er is disfunctioneren van de buis van Eustachius. </a:t>
            </a:r>
          </a:p>
          <a:p>
            <a:endParaRPr lang="nl-NL" altLang="nl-NL" sz="1000" smtClean="0"/>
          </a:p>
          <a:p>
            <a:r>
              <a:rPr lang="nl-NL" altLang="nl-NL" sz="1000" b="1" smtClean="0"/>
              <a:t>De buis van Eustachius</a:t>
            </a:r>
          </a:p>
          <a:p>
            <a:r>
              <a:rPr lang="nl-NL" altLang="nl-NL" sz="1000" smtClean="0"/>
              <a:t>De buis van Eustachius (tuba auditiva) vormt een verbinding neus-keelholte en middenoor; de buis van Eustachius belucht het middenoor en voert secreet af. Normaal is de tuba gesloten. Bij slikken of geeuwen gaat de tuba open en wordt het middenoor belucht (= klaren). Dit hoort of voelt je als ‘klikken’ in oor (slik maar eens). Een open tuba leidt tot het waarnemen van de eigen stem (praat maar eens tijden geeuwen).</a:t>
            </a:r>
          </a:p>
          <a:p>
            <a:endParaRPr lang="nl-NL" altLang="nl-NL" sz="1000" smtClean="0"/>
          </a:p>
          <a:p>
            <a:r>
              <a:rPr lang="nl-NL" altLang="nl-NL" sz="1000" smtClean="0"/>
              <a:t>Door bovensteluchtweginfectie kan </a:t>
            </a:r>
            <a:r>
              <a:rPr lang="nl-NL" altLang="nl-NL" sz="1000" u="sng" smtClean="0"/>
              <a:t>tuba disfunctie</a:t>
            </a:r>
            <a:r>
              <a:rPr lang="nl-NL" altLang="nl-NL" sz="1000" smtClean="0"/>
              <a:t> ontstaan. Bij disfunctioneren van tuba gaat de tuba niet meer open; ontstaat er onderdruk in het middenoor (er kan geen lucht bij), en ophoping van slijm achter het trommelvlies (er kan geen slijm worden afgevoerd).</a:t>
            </a:r>
          </a:p>
          <a:p>
            <a:endParaRPr lang="nl-NL" altLang="nl-NL" sz="1000" smtClean="0"/>
          </a:p>
          <a:p>
            <a:r>
              <a:rPr lang="nl-NL" altLang="nl-NL" sz="1000" i="1" smtClean="0"/>
              <a:t>Bron: de tweede afbeelding is een NHG-patientenafbeelding.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E0FA9915-4AD8-4706-9817-8E83402031A4}" type="slidenum">
              <a:rPr lang="nl-NL" altLang="nl-NL" sz="1200" b="0" smtClean="0">
                <a:latin typeface="UMC Minion" pitchFamily="2" charset="0"/>
              </a:rPr>
              <a:pPr/>
              <a:t>16</a:t>
            </a:fld>
            <a:endParaRPr lang="nl-NL" altLang="nl-NL" sz="1200" b="0" smtClean="0">
              <a:latin typeface="UMC Minion" pitchFamily="2" charset="0"/>
            </a:endParaRPr>
          </a:p>
        </p:txBody>
      </p:sp>
      <p:sp>
        <p:nvSpPr>
          <p:cNvPr id="52227" name="Rectangle 2"/>
          <p:cNvSpPr>
            <a:spLocks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p:spPr>
        <p:txBody>
          <a:bodyPr/>
          <a:lstStyle/>
          <a:p>
            <a:r>
              <a:rPr lang="nl-NL" altLang="nl-NL" sz="1000" smtClean="0">
                <a:cs typeface="Times New Roman" pitchFamily="18" charset="0"/>
              </a:rPr>
              <a:t>Achter het trommelvlies zijn </a:t>
            </a:r>
            <a:r>
              <a:rPr lang="nl-NL" altLang="nl-NL" sz="1000" b="1" smtClean="0">
                <a:cs typeface="Times New Roman" pitchFamily="18" charset="0"/>
              </a:rPr>
              <a:t>luchtbellen</a:t>
            </a:r>
            <a:r>
              <a:rPr lang="nl-NL" altLang="nl-NL" sz="1000" smtClean="0">
                <a:cs typeface="Times New Roman" pitchFamily="18" charset="0"/>
              </a:rPr>
              <a:t> zichtbaar.</a:t>
            </a:r>
          </a:p>
          <a:p>
            <a:r>
              <a:rPr lang="nl-NL" altLang="nl-NL" sz="1000" smtClean="0">
                <a:cs typeface="Times New Roman" pitchFamily="18" charset="0"/>
              </a:rPr>
              <a:t>Bij dit trommelvlies is </a:t>
            </a:r>
            <a:r>
              <a:rPr lang="nl-NL" altLang="nl-NL" sz="1000" b="1" smtClean="0">
                <a:cs typeface="Times New Roman" pitchFamily="18" charset="0"/>
              </a:rPr>
              <a:t>zeker sprake</a:t>
            </a:r>
            <a:r>
              <a:rPr lang="nl-NL" altLang="nl-NL" sz="1000" smtClean="0">
                <a:cs typeface="Times New Roman" pitchFamily="18" charset="0"/>
              </a:rPr>
              <a:t> van een OME.</a:t>
            </a:r>
            <a:endParaRPr lang="en-GB" altLang="nl-NL" sz="1000" smtClean="0">
              <a:cs typeface="Times New Roman" pitchFamily="18" charset="0"/>
            </a:endParaRPr>
          </a:p>
          <a:p>
            <a:r>
              <a:rPr lang="nl-NL" altLang="nl-NL" smtClean="0">
                <a:cs typeface="Times New Roman"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4C1D9375-58B9-409B-8E95-70F787E338F9}" type="slidenum">
              <a:rPr lang="nl-NL" altLang="nl-NL" sz="1200" b="0" smtClean="0">
                <a:latin typeface="UMC Minion" pitchFamily="2" charset="0"/>
              </a:rPr>
              <a:pPr/>
              <a:t>17</a:t>
            </a:fld>
            <a:endParaRPr lang="nl-NL" altLang="nl-NL" sz="1200" b="0" smtClean="0">
              <a:latin typeface="UMC Minion" pitchFamily="2" charset="0"/>
            </a:endParaRPr>
          </a:p>
        </p:txBody>
      </p:sp>
      <p:sp>
        <p:nvSpPr>
          <p:cNvPr id="53251" name="Rectangle 2"/>
          <p:cNvSpPr>
            <a:spLocks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p:spPr>
        <p:txBody>
          <a:bodyPr/>
          <a:lstStyle/>
          <a:p>
            <a:r>
              <a:rPr lang="nl-NL" altLang="nl-NL" sz="1000" smtClean="0">
                <a:cs typeface="Times New Roman" pitchFamily="18" charset="0"/>
              </a:rPr>
              <a:t>Achter het trommelvlies is een </a:t>
            </a:r>
            <a:r>
              <a:rPr lang="nl-NL" altLang="nl-NL" sz="1000" b="1" smtClean="0">
                <a:cs typeface="Times New Roman" pitchFamily="18" charset="0"/>
              </a:rPr>
              <a:t>vloeistofspiegel</a:t>
            </a:r>
            <a:r>
              <a:rPr lang="nl-NL" altLang="nl-NL" sz="1000" smtClean="0">
                <a:cs typeface="Times New Roman" pitchFamily="18" charset="0"/>
              </a:rPr>
              <a:t> zichtbaar (horizontaal lijntje linksonder).</a:t>
            </a:r>
            <a:endParaRPr lang="en-GB" altLang="nl-NL" sz="1000" smtClean="0">
              <a:cs typeface="Times New Roman" pitchFamily="18" charset="0"/>
            </a:endParaRPr>
          </a:p>
          <a:p>
            <a:r>
              <a:rPr lang="nl-NL" altLang="nl-NL" sz="1000" smtClean="0">
                <a:cs typeface="Times New Roman" pitchFamily="18" charset="0"/>
              </a:rPr>
              <a:t>Bij dit trommelvlies is zeker sprake van een OME.  </a:t>
            </a:r>
          </a:p>
          <a:p>
            <a:endParaRPr lang="nl-NL" altLang="nl-NL" sz="1000" smtClean="0">
              <a:cs typeface="Times New Roman" pitchFamily="18" charset="0"/>
            </a:endParaRPr>
          </a:p>
          <a:p>
            <a:r>
              <a:rPr lang="nl-NL" altLang="nl-NL" sz="1000" smtClean="0">
                <a:cs typeface="Times New Roman" pitchFamily="18" charset="0"/>
              </a:rPr>
              <a:t>De extra foto laat het slijm zien wat bij een operatie uit het middenoor gezogen wordt.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4C1D9375-58B9-409B-8E95-70F787E338F9}" type="slidenum">
              <a:rPr lang="nl-NL" altLang="nl-NL" sz="1200" b="0" smtClean="0">
                <a:latin typeface="UMC Minion" pitchFamily="2" charset="0"/>
              </a:rPr>
              <a:pPr/>
              <a:t>18</a:t>
            </a:fld>
            <a:endParaRPr lang="nl-NL" altLang="nl-NL" sz="1200" b="0" smtClean="0">
              <a:latin typeface="UMC Minion" pitchFamily="2" charset="0"/>
            </a:endParaRPr>
          </a:p>
        </p:txBody>
      </p:sp>
      <p:sp>
        <p:nvSpPr>
          <p:cNvPr id="53251" name="Rectangle 2"/>
          <p:cNvSpPr>
            <a:spLocks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p:spPr>
        <p:txBody>
          <a:bodyPr/>
          <a:lstStyle/>
          <a:p>
            <a:r>
              <a:rPr lang="nl-NL" altLang="nl-NL" sz="1000" smtClean="0">
                <a:cs typeface="Times New Roman" pitchFamily="18" charset="0"/>
              </a:rPr>
              <a:t>Achter het trommelvlies is een </a:t>
            </a:r>
            <a:r>
              <a:rPr lang="nl-NL" altLang="nl-NL" sz="1000" b="1" smtClean="0">
                <a:cs typeface="Times New Roman" pitchFamily="18" charset="0"/>
              </a:rPr>
              <a:t>vloeistofspiegel</a:t>
            </a:r>
            <a:r>
              <a:rPr lang="nl-NL" altLang="nl-NL" sz="1000" smtClean="0">
                <a:cs typeface="Times New Roman" pitchFamily="18" charset="0"/>
              </a:rPr>
              <a:t> zichtbaar (horizontaal lijntje linksonder).</a:t>
            </a:r>
            <a:endParaRPr lang="en-GB" altLang="nl-NL" sz="1000" smtClean="0">
              <a:cs typeface="Times New Roman" pitchFamily="18" charset="0"/>
            </a:endParaRPr>
          </a:p>
          <a:p>
            <a:r>
              <a:rPr lang="nl-NL" altLang="nl-NL" sz="1000" smtClean="0">
                <a:cs typeface="Times New Roman" pitchFamily="18" charset="0"/>
              </a:rPr>
              <a:t>Bij dit trommelvlies is zeker sprake van een OME.  </a:t>
            </a:r>
          </a:p>
          <a:p>
            <a:endParaRPr lang="nl-NL" altLang="nl-NL" sz="1000" smtClean="0">
              <a:cs typeface="Times New Roman" pitchFamily="18" charset="0"/>
            </a:endParaRPr>
          </a:p>
          <a:p>
            <a:r>
              <a:rPr lang="nl-NL" altLang="nl-NL" sz="1000" smtClean="0">
                <a:cs typeface="Times New Roman" pitchFamily="18" charset="0"/>
              </a:rPr>
              <a:t>De extra foto laat het slijm zien wat bij een operatie uit het middenoor gezogen wordt.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E78872FE-951C-4BD0-8968-8713D827D883}" type="slidenum">
              <a:rPr lang="nl-NL" altLang="nl-NL" sz="1200" b="0" smtClean="0">
                <a:latin typeface="UMC Minion" pitchFamily="2" charset="0"/>
              </a:rPr>
              <a:pPr/>
              <a:t>19</a:t>
            </a:fld>
            <a:endParaRPr lang="nl-NL" altLang="nl-NL" sz="1200" b="0" smtClean="0">
              <a:latin typeface="UMC Minion" pitchFamily="2" charset="0"/>
            </a:endParaRPr>
          </a:p>
        </p:txBody>
      </p:sp>
      <p:sp>
        <p:nvSpPr>
          <p:cNvPr id="54275" name="Rectangle 2"/>
          <p:cNvSpPr>
            <a:spLocks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r>
              <a:rPr lang="nl-NL" altLang="nl-NL" sz="1000" smtClean="0">
                <a:cs typeface="Times New Roman" pitchFamily="18" charset="0"/>
              </a:rPr>
              <a:t>Het trommelvlies is </a:t>
            </a:r>
            <a:r>
              <a:rPr lang="nl-NL" altLang="nl-NL" sz="1000" b="1" smtClean="0">
                <a:cs typeface="Times New Roman" pitchFamily="18" charset="0"/>
              </a:rPr>
              <a:t>niet doorschijnend</a:t>
            </a:r>
            <a:r>
              <a:rPr lang="nl-NL" altLang="nl-NL" sz="1000" smtClean="0">
                <a:cs typeface="Times New Roman" pitchFamily="18" charset="0"/>
              </a:rPr>
              <a:t>. De kleur van het trommelvlies is die van</a:t>
            </a:r>
            <a:endParaRPr lang="en-GB" altLang="nl-NL" sz="1000" smtClean="0">
              <a:cs typeface="Times New Roman" pitchFamily="18" charset="0"/>
            </a:endParaRPr>
          </a:p>
          <a:p>
            <a:r>
              <a:rPr lang="nl-NL" altLang="nl-NL" sz="1000" smtClean="0">
                <a:cs typeface="Times New Roman" pitchFamily="18" charset="0"/>
              </a:rPr>
              <a:t>barnsteen.</a:t>
            </a:r>
          </a:p>
          <a:p>
            <a:r>
              <a:rPr lang="nl-NL" altLang="nl-NL" sz="1000" smtClean="0">
                <a:cs typeface="Times New Roman" pitchFamily="18" charset="0"/>
              </a:rPr>
              <a:t>Bij dit trommelvliesbeeld is de diagnose OME waarschijnlijk.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2863DE77-7105-48F2-BB10-3A5FB9E8C6DA}" type="slidenum">
              <a:rPr lang="nl-NL" altLang="nl-NL" sz="1200" b="0" smtClean="0">
                <a:latin typeface="UMC Minion" pitchFamily="2" charset="0"/>
              </a:rPr>
              <a:pPr/>
              <a:t>20</a:t>
            </a:fld>
            <a:endParaRPr lang="nl-NL" altLang="nl-NL" sz="1200" b="0" smtClean="0">
              <a:latin typeface="UMC Minion" pitchFamily="2" charset="0"/>
            </a:endParaRPr>
          </a:p>
        </p:txBody>
      </p:sp>
      <p:sp>
        <p:nvSpPr>
          <p:cNvPr id="55299" name="Rectangle 2"/>
          <p:cNvSpPr>
            <a:spLocks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p:spPr>
        <p:txBody>
          <a:bodyPr/>
          <a:lstStyle/>
          <a:p>
            <a:r>
              <a:rPr lang="nl-NL" altLang="nl-NL" sz="1000" b="1" smtClean="0">
                <a:solidFill>
                  <a:srgbClr val="000000"/>
                </a:solidFill>
                <a:cs typeface="Times New Roman" pitchFamily="18" charset="0"/>
              </a:rPr>
              <a:t>Vraag aan de aios: hoe herken je OME?</a:t>
            </a:r>
          </a:p>
          <a:p>
            <a:endParaRPr lang="nl-NL" altLang="nl-NL" sz="1000" b="1" smtClean="0">
              <a:solidFill>
                <a:srgbClr val="000000"/>
              </a:solidFill>
              <a:cs typeface="Times New Roman" pitchFamily="18" charset="0"/>
            </a:endParaRPr>
          </a:p>
          <a:p>
            <a:r>
              <a:rPr lang="nl-NL" altLang="nl-NL" sz="1000" smtClean="0">
                <a:solidFill>
                  <a:srgbClr val="000000"/>
                </a:solidFill>
                <a:cs typeface="Times New Roman" pitchFamily="18" charset="0"/>
              </a:rPr>
              <a:t>NHG-standaard OME:</a:t>
            </a:r>
          </a:p>
          <a:p>
            <a:r>
              <a:rPr lang="nl-NL" altLang="nl-NL" sz="1000" smtClean="0"/>
              <a:t>De diagnose OME is zeker bij de aanwezigheid van een </a:t>
            </a:r>
            <a:r>
              <a:rPr lang="nl-NL" altLang="nl-NL" sz="1000" b="1" smtClean="0"/>
              <a:t>vloeistofspiegel of luchtbel(len)</a:t>
            </a:r>
            <a:r>
              <a:rPr lang="nl-NL" altLang="nl-NL" sz="1000" smtClean="0"/>
              <a:t> achter het trommelvlies, maar ook elk ander afwijkend trommelvliesbeeld kan passen bij otitis media met effusie.</a:t>
            </a:r>
          </a:p>
          <a:p>
            <a:endParaRPr lang="nl-NL" altLang="nl-NL" sz="1000" smtClean="0"/>
          </a:p>
          <a:p>
            <a:r>
              <a:rPr lang="nl-NL" altLang="nl-NL" sz="1000" smtClean="0"/>
              <a:t>Bij kinderen met gehoorverlies zonder aanwijsbare oorzaak is OME de meest waarschijnlijke verklaring voor dit gehoorverlies. Bij kinderen en volwassenen met gehoorverlies zonder aanwijsbare oorzaak wordt </a:t>
            </a:r>
            <a:r>
              <a:rPr lang="nl-NL" altLang="nl-NL" sz="1000" b="1" smtClean="0"/>
              <a:t>de kans op OME groter</a:t>
            </a:r>
            <a:r>
              <a:rPr lang="nl-NL" altLang="nl-NL" sz="1000" smtClean="0"/>
              <a:t> bij de aanwezigheid van één of meer van de volgende factoren:</a:t>
            </a:r>
          </a:p>
          <a:p>
            <a:pPr>
              <a:buFont typeface="UMC Minion" pitchFamily="2" charset="0"/>
              <a:buChar char="•"/>
            </a:pPr>
            <a:r>
              <a:rPr lang="nl-NL" altLang="nl-NL" sz="1000" smtClean="0"/>
              <a:t>voorafgaande (recidiverende) OMA;</a:t>
            </a:r>
          </a:p>
          <a:p>
            <a:pPr>
              <a:buFont typeface="UMC Minion" pitchFamily="2" charset="0"/>
              <a:buChar char="•"/>
            </a:pPr>
            <a:r>
              <a:rPr lang="nl-NL" altLang="nl-NL" sz="1000" smtClean="0"/>
              <a:t>veelvuldige bovensteluchtweginfecties;</a:t>
            </a:r>
          </a:p>
          <a:p>
            <a:pPr>
              <a:buFont typeface="UMC Minion" pitchFamily="2" charset="0"/>
              <a:buChar char="•"/>
            </a:pPr>
            <a:r>
              <a:rPr lang="nl-NL" altLang="nl-NL" sz="1000" smtClean="0"/>
              <a:t>andere gezinsleden met een doorgemaakte OME;</a:t>
            </a:r>
          </a:p>
          <a:p>
            <a:pPr>
              <a:buFont typeface="UMC Minion" pitchFamily="2" charset="0"/>
              <a:buChar char="•"/>
            </a:pPr>
            <a:r>
              <a:rPr lang="nl-NL" altLang="nl-NL" sz="1000" smtClean="0"/>
              <a:t>kinderen met risicofactoren (syndroom van Down, palatoschisis of gecompromitteerd immuunsysteem).</a:t>
            </a:r>
          </a:p>
          <a:p>
            <a:endParaRPr lang="nl-NL" altLang="nl-NL" sz="1000" smtClean="0"/>
          </a:p>
          <a:p>
            <a:r>
              <a:rPr lang="nl-NL" altLang="nl-NL" sz="1000" smtClean="0"/>
              <a:t>Bij een eerste consult wegens klachten (lichte oorpijn, gehoorverlies of gedragsproblemen) of een afwijkende uitslag van gehooronderzoek op school, kan de huisarts na anamnese en lichamelijk onderzoek OME vermoeden, maar de diagnose is pas met zekerheid te stellen na aanvullend onderzoek op een verminderde beweeglijkheid van het trommelvlies (</a:t>
            </a:r>
            <a:r>
              <a:rPr lang="nl-NL" altLang="nl-NL" sz="1000" b="1" smtClean="0"/>
              <a:t>tympanometrie</a:t>
            </a:r>
            <a:r>
              <a:rPr lang="nl-NL" altLang="nl-NL" sz="1000" smtClean="0"/>
              <a:t>).</a:t>
            </a:r>
          </a:p>
          <a:p>
            <a:endParaRPr lang="nl-NL" altLang="nl-NL" sz="1000" smtClean="0"/>
          </a:p>
          <a:p>
            <a:r>
              <a:rPr lang="nl-NL" altLang="nl-NL" sz="1000" smtClean="0"/>
              <a:t>Otitis media met effusie is </a:t>
            </a:r>
            <a:r>
              <a:rPr lang="nl-NL" altLang="nl-NL" sz="1000" b="1" smtClean="0"/>
              <a:t>minder waarschijnlijk </a:t>
            </a:r>
            <a:r>
              <a:rPr lang="nl-NL" altLang="nl-NL" sz="1000" smtClean="0"/>
              <a:t>bij een parelgrijs, doorschijnend en niet ingetrokken trommelvlies met een normale lichtreflex en goede beweeglijkheid.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xfrm>
            <a:off x="1143000" y="685800"/>
            <a:ext cx="4572000" cy="3429000"/>
          </a:xfrm>
          <a:ln/>
        </p:spPr>
      </p:sp>
      <p:sp>
        <p:nvSpPr>
          <p:cNvPr id="56323" name="Tijdelijke aanduiding voor notities 2"/>
          <p:cNvSpPr>
            <a:spLocks noGrp="1"/>
          </p:cNvSpPr>
          <p:nvPr>
            <p:ph type="body" idx="1"/>
          </p:nvPr>
        </p:nvSpPr>
        <p:spPr>
          <a:noFill/>
        </p:spPr>
        <p:txBody>
          <a:bodyPr/>
          <a:lstStyle/>
          <a:p>
            <a:r>
              <a:rPr lang="nl-NL" altLang="nl-NL" smtClean="0"/>
              <a:t>Otitis externa is een ontsteking van de huid van de gehoorgang die met behandeling doorgaans binnen één tot drie weken geneest.</a:t>
            </a:r>
          </a:p>
          <a:p>
            <a:r>
              <a:rPr lang="nl-NL" altLang="nl-NL" smtClean="0"/>
              <a:t>Oorzaken zijn: blootstelling aan warm en vochtig milieu, reiniging met stokjes en oorpeuteren. De oorzaak is niet altijd duidelijk.</a:t>
            </a:r>
          </a:p>
          <a:p>
            <a:r>
              <a:rPr lang="nl-NL" altLang="nl-NL" smtClean="0"/>
              <a:t>Denk bij frequente recidieven en bij aanhoudende klachten ondanks behandeling aan uitlokkende factoren als irritatie door hoorapparaat, geluidsdrager of gehoorbescherming, of aan contactallergie.</a:t>
            </a:r>
          </a:p>
          <a:p>
            <a:endParaRPr lang="nl-NL" altLang="nl-NL" smtClean="0"/>
          </a:p>
        </p:txBody>
      </p:sp>
      <p:sp>
        <p:nvSpPr>
          <p:cNvPr id="56324" name="Tijdelijke aanduiding voor dianummer 3"/>
          <p:cNvSpPr>
            <a:spLocks noGrp="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87E4F255-58B0-4CDF-902C-E2C58F2DEE90}" type="slidenum">
              <a:rPr lang="nl-NL" altLang="nl-NL" sz="1200" b="0" smtClean="0">
                <a:latin typeface="UMC Minion" pitchFamily="2" charset="0"/>
              </a:rPr>
              <a:pPr/>
              <a:t>23</a:t>
            </a:fld>
            <a:endParaRPr lang="nl-NL" altLang="nl-NL" sz="1200" b="0" smtClean="0">
              <a:latin typeface="UMC Minion" pitchFamily="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1067150D-400B-459C-91B3-DF45ADCCDE24}" type="slidenum">
              <a:rPr lang="nl-NL" altLang="nl-NL" sz="1200" b="0" smtClean="0">
                <a:latin typeface="UMC Minion" pitchFamily="2" charset="0"/>
              </a:rPr>
              <a:pPr/>
              <a:t>24</a:t>
            </a:fld>
            <a:endParaRPr lang="nl-NL" altLang="nl-NL" sz="1200" b="0" smtClean="0">
              <a:latin typeface="UMC Minion" pitchFamily="2" charset="0"/>
            </a:endParaRPr>
          </a:p>
        </p:txBody>
      </p:sp>
      <p:sp>
        <p:nvSpPr>
          <p:cNvPr id="57347" name="Rectangle 2"/>
          <p:cNvSpPr>
            <a:spLocks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p:spPr>
        <p:txBody>
          <a:bodyPr/>
          <a:lstStyle/>
          <a:p>
            <a:endParaRPr lang="nl-NL" altLang="nl-NL" smtClean="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DBE262AB-7712-48EF-ACF6-6FE44F255C84}" type="slidenum">
              <a:rPr lang="nl-NL" altLang="nl-NL" sz="1200" b="0" smtClean="0">
                <a:latin typeface="UMC Minion" pitchFamily="2" charset="0"/>
              </a:rPr>
              <a:pPr/>
              <a:t>25</a:t>
            </a:fld>
            <a:endParaRPr lang="nl-NL" altLang="nl-NL" sz="1200" b="0" smtClean="0">
              <a:latin typeface="UMC Minion" pitchFamily="2" charset="0"/>
            </a:endParaRPr>
          </a:p>
        </p:txBody>
      </p:sp>
      <p:sp>
        <p:nvSpPr>
          <p:cNvPr id="58371" name="Rectangle 2"/>
          <p:cNvSpPr>
            <a:spLocks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p:spPr>
        <p:txBody>
          <a:bodyPr/>
          <a:lstStyle/>
          <a:p>
            <a:r>
              <a:rPr lang="nl-NL" altLang="nl-NL" sz="1000" b="1" smtClean="0"/>
              <a:t>Diagnose: trommelvliesperforatie</a:t>
            </a:r>
          </a:p>
          <a:p>
            <a:r>
              <a:rPr lang="nl-NL" altLang="nl-NL" sz="1000" smtClean="0"/>
              <a:t>Een trommelvliesperforatie t.g.v. recidiv. otitiden is vaak niervormig en gelegen in de onderkwadranten. Bij een centrale  perforatie is rondom nog trommelvlies aanwezig. Een randstandige perforatie heeft een deel van het defect contact met de wand van de gehoorgang. Daarbij bestaat het risico van huidingroei en daarmee de vorming van en cholesteaoom.</a:t>
            </a:r>
          </a:p>
          <a:p>
            <a:r>
              <a:rPr lang="nl-NL" altLang="nl-NL" sz="1000" smtClean="0"/>
              <a:t>Een perforatie leidt pas tot klachten van gehoorverlies indien het defect meer dan 1/3 van het trommelvies beslaat.</a:t>
            </a:r>
          </a:p>
          <a:p>
            <a:endParaRPr lang="nl-NL" altLang="nl-NL" sz="1000" smtClean="0"/>
          </a:p>
          <a:p>
            <a:r>
              <a:rPr lang="nl-NL" altLang="nl-NL" sz="1000" b="1" smtClean="0"/>
              <a:t>Therapie</a:t>
            </a:r>
            <a:r>
              <a:rPr lang="nl-NL" altLang="nl-NL" sz="1000" smtClean="0"/>
              <a:t>: trommelvliessluiting kan overwogen worden, afhankelijk van de mate van gehoorverlies en de zwembehoefte.</a:t>
            </a:r>
          </a:p>
          <a:p>
            <a:endParaRPr lang="nl-NL" altLang="nl-NL"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xfrm>
            <a:off x="857250" y="685800"/>
            <a:ext cx="5143500" cy="3429000"/>
          </a:xfrm>
          <a:ln/>
        </p:spPr>
      </p:sp>
      <p:sp>
        <p:nvSpPr>
          <p:cNvPr id="40963" name="Tijdelijke aanduiding voor notities 2"/>
          <p:cNvSpPr>
            <a:spLocks noGrp="1"/>
          </p:cNvSpPr>
          <p:nvPr>
            <p:ph type="body" idx="1"/>
          </p:nvPr>
        </p:nvSpPr>
        <p:spPr>
          <a:noFill/>
        </p:spPr>
        <p:txBody>
          <a:bodyPr/>
          <a:lstStyle/>
          <a:p>
            <a:endParaRPr lang="nl-NL" altLang="nl-NL" smtClean="0"/>
          </a:p>
        </p:txBody>
      </p:sp>
      <p:sp>
        <p:nvSpPr>
          <p:cNvPr id="40964" name="Tijdelijke aanduiding voor dianummer 3"/>
          <p:cNvSpPr>
            <a:spLocks noGrp="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29BCE603-7CC1-480E-A247-7112126939A3}" type="slidenum">
              <a:rPr lang="nl-NL" altLang="nl-NL" sz="1200" b="0" smtClean="0">
                <a:latin typeface="UMC Minion" pitchFamily="2" charset="0"/>
              </a:rPr>
              <a:pPr/>
              <a:t>2</a:t>
            </a:fld>
            <a:endParaRPr lang="nl-NL" altLang="nl-NL" sz="1200" b="0" smtClean="0">
              <a:latin typeface="UMC Minion" pitchFamily="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2D8AA571-EE49-4A6E-BC59-C27CDEC3005E}" type="slidenum">
              <a:rPr lang="nl-NL" altLang="nl-NL" sz="1200" b="0" smtClean="0">
                <a:latin typeface="UMC Minion" pitchFamily="2" charset="0"/>
              </a:rPr>
              <a:pPr/>
              <a:t>26</a:t>
            </a:fld>
            <a:endParaRPr lang="nl-NL" altLang="nl-NL" sz="1200" b="0" smtClean="0">
              <a:latin typeface="UMC Minion" pitchFamily="2" charset="0"/>
            </a:endParaRPr>
          </a:p>
        </p:txBody>
      </p:sp>
      <p:sp>
        <p:nvSpPr>
          <p:cNvPr id="59395" name="Rectangle 2"/>
          <p:cNvSpPr>
            <a:spLocks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p:spPr>
        <p:txBody>
          <a:bodyPr/>
          <a:lstStyle/>
          <a:p>
            <a:r>
              <a:rPr lang="nl-NL" altLang="nl-NL" sz="1000" b="1" smtClean="0"/>
              <a:t>Diagnose: cholesteatoom</a:t>
            </a:r>
          </a:p>
          <a:p>
            <a:r>
              <a:rPr lang="nl-NL" altLang="nl-NL" sz="1000" smtClean="0"/>
              <a:t>Intrekking v/h trommelvlies meestal ter plaatse van het achterbovenkwadrant en epitheelingroei in het middenoor. Het epitheeldebris raakt uiteindelijk in de intrekking gevangen en zal door groei, druk en een lytische effect de benige begrenzing van het middenoor en de gehoorbeenketen destrueren. Uiteindelijk kunnen labyrinthdestructie, N. facialis prikkeling en aantasting v/d schedelbasis het gevolg zijn.</a:t>
            </a:r>
          </a:p>
          <a:p>
            <a:r>
              <a:rPr lang="nl-NL" altLang="nl-NL" sz="1000" b="1" smtClean="0"/>
              <a:t>Therapie</a:t>
            </a:r>
            <a:r>
              <a:rPr lang="nl-NL" altLang="nl-NL" sz="1000" smtClean="0"/>
              <a:t>: sanerende ooroperatie. soms bij ouderen (&gt;70 jr) gezien de langzame groei een conservatief beleid.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39034FDC-4C7D-46CC-906D-0A61C2D11B12}" type="slidenum">
              <a:rPr lang="nl-NL" altLang="nl-NL" sz="1200" b="0" smtClean="0">
                <a:latin typeface="UMC Minion" pitchFamily="2" charset="0"/>
              </a:rPr>
              <a:pPr/>
              <a:t>27</a:t>
            </a:fld>
            <a:endParaRPr lang="nl-NL" altLang="nl-NL" sz="1200" b="0" smtClean="0">
              <a:latin typeface="UMC Minion" pitchFamily="2" charset="0"/>
            </a:endParaRPr>
          </a:p>
        </p:txBody>
      </p:sp>
      <p:sp>
        <p:nvSpPr>
          <p:cNvPr id="60419" name="Rectangle 2"/>
          <p:cNvSpPr>
            <a:spLocks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p:spPr>
        <p:txBody>
          <a:bodyPr/>
          <a:lstStyle/>
          <a:p>
            <a:r>
              <a:rPr lang="nl-NL" altLang="nl-NL" sz="1000" b="1" dirty="0" smtClean="0"/>
              <a:t>Diagnose: myringitis </a:t>
            </a:r>
            <a:r>
              <a:rPr lang="nl-NL" altLang="nl-NL" sz="1000" b="1" dirty="0" err="1" smtClean="0"/>
              <a:t>bullosa</a:t>
            </a:r>
            <a:endParaRPr lang="nl-NL" altLang="nl-NL" sz="1000" b="1" dirty="0" smtClean="0"/>
          </a:p>
          <a:p>
            <a:r>
              <a:rPr lang="nl-NL" altLang="nl-NL" sz="1000" dirty="0" smtClean="0"/>
              <a:t>Een virale ontsteking van het trommelvlies met vochtblazen tussen de middenlaag en de huidlaag van het trommelvlies.</a:t>
            </a:r>
          </a:p>
          <a:p>
            <a:endParaRPr lang="nl-NL" altLang="nl-NL" sz="1000" dirty="0" smtClean="0"/>
          </a:p>
          <a:p>
            <a:r>
              <a:rPr lang="nl-NL" altLang="nl-NL" sz="1000" b="1" dirty="0" smtClean="0"/>
              <a:t>Therapie:</a:t>
            </a:r>
            <a:r>
              <a:rPr lang="nl-NL" altLang="nl-NL" sz="1000" dirty="0" smtClean="0"/>
              <a:t> als je daar handigheid in hebt: voorzichtig doorprikken van de bullae ( zonder het middenoor te penetreren). </a:t>
            </a:r>
          </a:p>
          <a:p>
            <a:r>
              <a:rPr lang="nl-NL" altLang="nl-NL" sz="1000" dirty="0" smtClean="0"/>
              <a:t>Alternatief: lokaal </a:t>
            </a:r>
            <a:r>
              <a:rPr lang="nl-NL" altLang="nl-NL" sz="1000" dirty="0" err="1" smtClean="0"/>
              <a:t>anaestheticum</a:t>
            </a:r>
            <a:r>
              <a:rPr lang="nl-NL" altLang="nl-NL" sz="1000" dirty="0" smtClean="0"/>
              <a:t> met een dehydratiemiddel ( </a:t>
            </a:r>
            <a:r>
              <a:rPr lang="nl-NL" altLang="nl-NL" sz="1000" dirty="0" err="1" smtClean="0"/>
              <a:t>lidocaine</a:t>
            </a:r>
            <a:r>
              <a:rPr lang="nl-NL" altLang="nl-NL" sz="1000" dirty="0" smtClean="0"/>
              <a:t>/glycerol).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A3A622D9-E12C-4C76-8C6C-519DF4419360}" type="slidenum">
              <a:rPr lang="nl-NL" altLang="nl-NL" sz="1200" b="0" smtClean="0">
                <a:latin typeface="UMC Minion" pitchFamily="2" charset="0"/>
              </a:rPr>
              <a:pPr/>
              <a:t>28</a:t>
            </a:fld>
            <a:endParaRPr lang="nl-NL" altLang="nl-NL" sz="1200" b="0" smtClean="0">
              <a:latin typeface="UMC Minion" pitchFamily="2" charset="0"/>
            </a:endParaRPr>
          </a:p>
        </p:txBody>
      </p:sp>
      <p:sp>
        <p:nvSpPr>
          <p:cNvPr id="61443" name="Rectangle 2"/>
          <p:cNvSpPr>
            <a:spLocks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p:spPr>
        <p:txBody>
          <a:bodyPr/>
          <a:lstStyle/>
          <a:p>
            <a:r>
              <a:rPr lang="nl-NL" altLang="nl-NL" sz="1000" b="1" dirty="0" smtClean="0"/>
              <a:t>Diagnose: </a:t>
            </a:r>
            <a:r>
              <a:rPr lang="nl-NL" altLang="nl-NL" sz="1000" b="1" dirty="0" err="1" smtClean="0"/>
              <a:t>exostose</a:t>
            </a:r>
            <a:r>
              <a:rPr lang="nl-NL" altLang="nl-NL" sz="1000" b="1" dirty="0" smtClean="0"/>
              <a:t> van de gehoorgang.</a:t>
            </a:r>
          </a:p>
          <a:p>
            <a:r>
              <a:rPr lang="nl-NL" altLang="nl-NL" sz="1000" dirty="0" smtClean="0"/>
              <a:t>Vaak een toevalsbevinding, hoeft geen klachten te geven. Wel wat grotere kans op cerumenophoping.</a:t>
            </a:r>
          </a:p>
          <a:p>
            <a:r>
              <a:rPr lang="nl-NL" altLang="nl-NL" sz="1000" dirty="0" smtClean="0"/>
              <a:t>Wordt vaker bij zwemmers gezien (reden?)</a:t>
            </a:r>
          </a:p>
          <a:p>
            <a:endParaRPr lang="nl-NL" altLang="nl-NL" sz="1000" dirty="0" smtClean="0"/>
          </a:p>
          <a:p>
            <a:r>
              <a:rPr lang="nl-NL" altLang="nl-NL" sz="1000" b="1" dirty="0" smtClean="0"/>
              <a:t>Therapie</a:t>
            </a:r>
            <a:r>
              <a:rPr lang="nl-NL" altLang="nl-NL" sz="1000" dirty="0" smtClean="0"/>
              <a:t>: behoeft geen therapie.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8DB1669C-F695-40ED-B645-5465EA5C1953}" type="slidenum">
              <a:rPr lang="nl-NL" altLang="nl-NL" sz="1200" b="0" smtClean="0">
                <a:latin typeface="UMC Minion" pitchFamily="2" charset="0"/>
              </a:rPr>
              <a:pPr/>
              <a:t>29</a:t>
            </a:fld>
            <a:endParaRPr lang="nl-NL" altLang="nl-NL" sz="1200" b="0" smtClean="0">
              <a:latin typeface="UMC Minion" pitchFamily="2" charset="0"/>
            </a:endParaRPr>
          </a:p>
        </p:txBody>
      </p:sp>
      <p:sp>
        <p:nvSpPr>
          <p:cNvPr id="62467" name="Rectangle 2"/>
          <p:cNvSpPr>
            <a:spLocks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p:spPr>
        <p:txBody>
          <a:bodyPr/>
          <a:lstStyle/>
          <a:p>
            <a:r>
              <a:rPr lang="nl-NL" altLang="nl-NL" sz="1000" b="1" dirty="0" smtClean="0"/>
              <a:t>Diagnose: acute </a:t>
            </a:r>
            <a:r>
              <a:rPr lang="nl-NL" altLang="nl-NL" sz="1000" b="1" dirty="0" err="1" smtClean="0"/>
              <a:t>mastoiditis</a:t>
            </a:r>
            <a:r>
              <a:rPr lang="nl-NL" altLang="nl-NL" sz="1000" dirty="0" smtClean="0"/>
              <a:t> = Complicatie van een OMA, wordt nog maar zelden gezien in de westerse wereld. Het is een osteitis van het </a:t>
            </a:r>
            <a:r>
              <a:rPr lang="nl-NL" altLang="nl-NL" sz="1000" dirty="0" err="1" smtClean="0"/>
              <a:t>celsysteem</a:t>
            </a:r>
            <a:r>
              <a:rPr lang="nl-NL" altLang="nl-NL" sz="1000" dirty="0" smtClean="0"/>
              <a:t> van het Astrid met koorts , alg. malaise, oorpijn, hoofdpijn. </a:t>
            </a:r>
          </a:p>
          <a:p>
            <a:r>
              <a:rPr lang="nl-NL" altLang="nl-NL" sz="1000" dirty="0" smtClean="0"/>
              <a:t>Complicaties zijn een sinus </a:t>
            </a:r>
            <a:r>
              <a:rPr lang="nl-NL" altLang="nl-NL" sz="1000" dirty="0" err="1" smtClean="0"/>
              <a:t>cavernosus</a:t>
            </a:r>
            <a:r>
              <a:rPr lang="nl-NL" altLang="nl-NL" sz="1000" dirty="0" smtClean="0"/>
              <a:t> trombose, meningitis en een hersenabces.</a:t>
            </a:r>
          </a:p>
          <a:p>
            <a:endParaRPr lang="nl-NL" altLang="nl-NL" sz="1000" dirty="0" smtClean="0"/>
          </a:p>
          <a:p>
            <a:r>
              <a:rPr lang="nl-NL" altLang="nl-NL" sz="1000" b="1" dirty="0" smtClean="0"/>
              <a:t>Therapie</a:t>
            </a:r>
            <a:r>
              <a:rPr lang="nl-NL" altLang="nl-NL" sz="1000" dirty="0" smtClean="0"/>
              <a:t>: de behandeling is klinisch: </a:t>
            </a:r>
            <a:r>
              <a:rPr lang="nl-NL" altLang="nl-NL" sz="1000" dirty="0" err="1" smtClean="0"/>
              <a:t>mastoidectomie</a:t>
            </a:r>
            <a:r>
              <a:rPr lang="nl-NL" altLang="nl-NL" sz="1000" dirty="0" smtClean="0"/>
              <a:t> met iv antibiotica.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54010654-9EE7-41B6-989C-84D0D34F6D07}" type="slidenum">
              <a:rPr lang="nl-NL" altLang="nl-NL" sz="1200" b="0" smtClean="0">
                <a:latin typeface="UMC Minion" pitchFamily="2" charset="0"/>
              </a:rPr>
              <a:pPr/>
              <a:t>30</a:t>
            </a:fld>
            <a:endParaRPr lang="nl-NL" altLang="nl-NL" sz="1200" b="0" smtClean="0">
              <a:latin typeface="UMC Minion" pitchFamily="2" charset="0"/>
            </a:endParaRPr>
          </a:p>
        </p:txBody>
      </p:sp>
      <p:sp>
        <p:nvSpPr>
          <p:cNvPr id="63491" name="Rectangle 2"/>
          <p:cNvSpPr>
            <a:spLocks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p:spPr>
        <p:txBody>
          <a:bodyPr/>
          <a:lstStyle/>
          <a:p>
            <a:r>
              <a:rPr lang="nl-NL" altLang="nl-NL" sz="1000" b="1" dirty="0" smtClean="0"/>
              <a:t>Diagnose: traumatische trommelvliesperforatie.</a:t>
            </a:r>
          </a:p>
          <a:p>
            <a:endParaRPr lang="nl-NL" altLang="nl-NL" sz="1000" b="1" dirty="0" smtClean="0"/>
          </a:p>
          <a:p>
            <a:r>
              <a:rPr lang="nl-NL" altLang="nl-NL" sz="1000" b="1" dirty="0" smtClean="0"/>
              <a:t>Therapie</a:t>
            </a:r>
            <a:r>
              <a:rPr lang="nl-NL" altLang="nl-NL" sz="1000" dirty="0" smtClean="0"/>
              <a:t>: Het merendeel van de traumatische perforaties sluit zich binnen enkele weken. Water en zeep moeten uit het oor gehouden worden. </a:t>
            </a:r>
          </a:p>
          <a:p>
            <a:r>
              <a:rPr lang="nl-NL" altLang="nl-NL" sz="1000" dirty="0" smtClean="0"/>
              <a:t>Trommelvliessluiting kan overwogen worden, afhankelijk van de mate van gehoorverlies en de zwembehoefte. In het algemeen moet de patiënt hiervoor ouder zijn dan 12 jaar.</a:t>
            </a:r>
          </a:p>
          <a:p>
            <a:endParaRPr lang="nl-NL" altLang="nl-NL" sz="1000" dirty="0" smtClean="0"/>
          </a:p>
          <a:p>
            <a:endParaRPr lang="nl-NL" altLang="nl-NL"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14820D45-D3EF-4D83-8973-A83325E7301A}" type="slidenum">
              <a:rPr lang="nl-NL" altLang="nl-NL" sz="1200" b="0" smtClean="0">
                <a:latin typeface="UMC Minion" pitchFamily="2" charset="0"/>
              </a:rPr>
              <a:pPr/>
              <a:t>31</a:t>
            </a:fld>
            <a:endParaRPr lang="nl-NL" altLang="nl-NL" sz="1200" b="0" smtClean="0">
              <a:latin typeface="UMC Minion" pitchFamily="2" charset="0"/>
            </a:endParaRPr>
          </a:p>
        </p:txBody>
      </p:sp>
      <p:sp>
        <p:nvSpPr>
          <p:cNvPr id="64515" name="Rectangle 2"/>
          <p:cNvSpPr>
            <a:spLocks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noFill/>
        </p:spPr>
        <p:txBody>
          <a:bodyPr/>
          <a:lstStyle/>
          <a:p>
            <a:r>
              <a:rPr lang="nl-NL" altLang="nl-NL" sz="1000" b="1" dirty="0" smtClean="0"/>
              <a:t>Diagnose: </a:t>
            </a:r>
            <a:r>
              <a:rPr lang="nl-NL" altLang="nl-NL" sz="1000" b="1" dirty="0" err="1" smtClean="0"/>
              <a:t>tympanosclerose</a:t>
            </a:r>
            <a:r>
              <a:rPr lang="nl-NL" altLang="nl-NL" sz="1000" dirty="0" smtClean="0"/>
              <a:t> = Een neerslag van kalkzouten in het </a:t>
            </a:r>
            <a:r>
              <a:rPr lang="nl-NL" altLang="nl-NL" sz="1000" dirty="0" err="1" smtClean="0"/>
              <a:t>hyalinebindweefsel</a:t>
            </a:r>
            <a:r>
              <a:rPr lang="nl-NL" altLang="nl-NL" sz="1000" dirty="0" smtClean="0"/>
              <a:t>, waarschijnlijk veroorzaakt door recidiverende </a:t>
            </a:r>
            <a:r>
              <a:rPr lang="nl-NL" altLang="nl-NL" sz="1000" dirty="0" err="1" smtClean="0"/>
              <a:t>otitiden</a:t>
            </a:r>
            <a:r>
              <a:rPr lang="nl-NL" altLang="nl-NL" sz="1000" dirty="0" smtClean="0"/>
              <a:t>. Na de genezing van de infectie slaan kalkzouten neer in het trommelvlies, </a:t>
            </a:r>
            <a:r>
              <a:rPr lang="nl-NL" altLang="nl-NL" sz="1000" dirty="0" err="1" smtClean="0"/>
              <a:t>promomtoriumslijmvlies</a:t>
            </a:r>
            <a:r>
              <a:rPr lang="nl-NL" altLang="nl-NL" sz="1000" dirty="0" smtClean="0"/>
              <a:t> of ronde de gehoorbeenketen. Als alleen het trommelvlies is aangedaan dan levert het vaak geen gehoorproblemen op. Uitbreiding naar de gehoorketen leidt tot geleidingsverlies (stemvorkproef van </a:t>
            </a:r>
            <a:r>
              <a:rPr lang="nl-NL" altLang="nl-NL" sz="1000" dirty="0" err="1" smtClean="0"/>
              <a:t>Rinne</a:t>
            </a:r>
            <a:r>
              <a:rPr lang="nl-NL" altLang="nl-NL" sz="1000" dirty="0" smtClean="0"/>
              <a:t> negatief).</a:t>
            </a:r>
          </a:p>
          <a:p>
            <a:endParaRPr lang="nl-NL" altLang="nl-NL" sz="1000" dirty="0" smtClean="0"/>
          </a:p>
          <a:p>
            <a:r>
              <a:rPr lang="nl-NL" altLang="nl-NL" sz="1000" b="1" dirty="0" smtClean="0"/>
              <a:t>Therapie</a:t>
            </a:r>
            <a:r>
              <a:rPr lang="nl-NL" altLang="nl-NL" sz="1000" dirty="0" smtClean="0"/>
              <a:t>: chirurgische middenoorexploratie. Of gehoortoestel</a:t>
            </a:r>
          </a:p>
          <a:p>
            <a:endParaRPr lang="nl-NL" altLang="nl-NL" sz="10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F286B743-E456-47E6-AA82-7D52C447119E}" type="slidenum">
              <a:rPr lang="nl-NL" altLang="nl-NL" sz="1200" b="0" smtClean="0">
                <a:latin typeface="UMC Minion" pitchFamily="2" charset="0"/>
              </a:rPr>
              <a:pPr/>
              <a:t>32</a:t>
            </a:fld>
            <a:endParaRPr lang="nl-NL" altLang="nl-NL" sz="1200" b="0" smtClean="0">
              <a:latin typeface="UMC Minion" pitchFamily="2" charset="0"/>
            </a:endParaRPr>
          </a:p>
        </p:txBody>
      </p:sp>
      <p:sp>
        <p:nvSpPr>
          <p:cNvPr id="65539" name="Rectangle 2"/>
          <p:cNvSpPr>
            <a:spLocks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p:spPr>
        <p:txBody>
          <a:bodyPr/>
          <a:lstStyle/>
          <a:p>
            <a:r>
              <a:rPr lang="nl-NL" altLang="nl-NL" sz="1000" b="1" smtClean="0"/>
              <a:t>Therapie: </a:t>
            </a:r>
          </a:p>
          <a:p>
            <a:r>
              <a:rPr lang="nl-NL" altLang="nl-NL" sz="1000" smtClean="0"/>
              <a:t>Corpus alienum verwijderen.</a:t>
            </a:r>
          </a:p>
          <a:p>
            <a:r>
              <a:rPr lang="nl-NL" altLang="nl-NL" sz="1000" smtClean="0"/>
              <a:t>Liever niet met pincet: risico van losschieten en verder in de gehoorgang schieten van het c.a. Je gebruikt een cerumen haakje/lisje, of voorzichtig uitspuiten.</a:t>
            </a:r>
          </a:p>
          <a:p>
            <a:r>
              <a:rPr lang="nl-NL" altLang="nl-NL" sz="1000" smtClean="0"/>
              <a:t>Van belang is natuurlijk het creëren van rust en goede fixatie van het hoofd.</a:t>
            </a:r>
          </a:p>
          <a:p>
            <a:endParaRPr lang="nl-NL" altLang="nl-NL" sz="1000" smtClean="0"/>
          </a:p>
          <a:p>
            <a:r>
              <a:rPr lang="nl-NL" altLang="nl-NL" sz="1000" smtClean="0"/>
              <a:t>Ik (WvS) heb wel eens iemand gehoord die dit met een druppeltje histoacryl op een wattenstokje het c.a. vastplakte en daarna naar zich toe kon trekken, tja.. (N=1)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991D64AA-FE63-4849-8EA5-FD346FE75B2B}" type="slidenum">
              <a:rPr lang="nl-NL" altLang="nl-NL" sz="1200" b="0" smtClean="0">
                <a:latin typeface="UMC Minion" pitchFamily="2" charset="0"/>
              </a:rPr>
              <a:pPr/>
              <a:t>33</a:t>
            </a:fld>
            <a:endParaRPr lang="nl-NL" altLang="nl-NL" sz="1200" b="0" smtClean="0">
              <a:latin typeface="UMC Minion" pitchFamily="2" charset="0"/>
            </a:endParaRPr>
          </a:p>
        </p:txBody>
      </p:sp>
      <p:sp>
        <p:nvSpPr>
          <p:cNvPr id="66563" name="Rectangle 2"/>
          <p:cNvSpPr>
            <a:spLocks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p:spPr>
        <p:txBody>
          <a:bodyPr/>
          <a:lstStyle/>
          <a:p>
            <a:r>
              <a:rPr lang="nl-NL" altLang="nl-NL" sz="1000" b="1" smtClean="0"/>
              <a:t>Diagnose: furunkel</a:t>
            </a:r>
            <a:r>
              <a:rPr lang="nl-NL" altLang="nl-NL" sz="1000" smtClean="0"/>
              <a:t> = een acute ontsteking van een haarwortelzakje , meestal veroorzaakt door een St. Aureus.</a:t>
            </a:r>
          </a:p>
          <a:p>
            <a:r>
              <a:rPr lang="nl-NL" altLang="nl-NL" sz="1000" smtClean="0"/>
              <a:t>De haarwortelzakjes bevinden zich alleen lateraal in de gehoorgang.</a:t>
            </a:r>
          </a:p>
          <a:p>
            <a:endParaRPr lang="nl-NL" altLang="nl-NL" sz="1000" b="1" smtClean="0"/>
          </a:p>
          <a:p>
            <a:r>
              <a:rPr lang="nl-NL" altLang="nl-NL" sz="1000" b="1" smtClean="0"/>
              <a:t>Therapie</a:t>
            </a:r>
            <a:r>
              <a:rPr lang="nl-NL" altLang="nl-NL" sz="1000" smtClean="0"/>
              <a:t>: symptomatisch (analgeticum). Antibiotica zijn overbodig. </a:t>
            </a:r>
          </a:p>
          <a:p>
            <a:r>
              <a:rPr lang="nl-NL" altLang="nl-NL" sz="1000" smtClean="0"/>
              <a:t>Incisie is gecontra-indiceerd wegens het risico van een sinus cavernosus trombose ( = EBM?; of wellicht een mooie vraag om eens uit te zoeken (WvS))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4DD94BA3-BD03-4766-9EF5-3A8A2532398E}" type="slidenum">
              <a:rPr lang="nl-NL" altLang="nl-NL" sz="1200" b="0" smtClean="0">
                <a:latin typeface="UMC Minion" pitchFamily="2" charset="0"/>
              </a:rPr>
              <a:pPr/>
              <a:t>34</a:t>
            </a:fld>
            <a:endParaRPr lang="nl-NL" altLang="nl-NL" sz="1200" b="0" smtClean="0">
              <a:latin typeface="UMC Minion" pitchFamily="2" charset="0"/>
            </a:endParaRPr>
          </a:p>
        </p:txBody>
      </p:sp>
      <p:sp>
        <p:nvSpPr>
          <p:cNvPr id="67587" name="Rectangle 2"/>
          <p:cNvSpPr>
            <a:spLocks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noFill/>
        </p:spPr>
        <p:txBody>
          <a:bodyPr/>
          <a:lstStyle/>
          <a:p>
            <a:r>
              <a:rPr lang="nl-NL" altLang="nl-NL" sz="1000" b="1" dirty="0" smtClean="0">
                <a:solidFill>
                  <a:schemeClr val="tx2"/>
                </a:solidFill>
                <a:latin typeface="Arial" charset="0"/>
              </a:rPr>
              <a:t>Diagnose: </a:t>
            </a:r>
            <a:r>
              <a:rPr lang="nl-NL" altLang="nl-NL" sz="1000" dirty="0" smtClean="0">
                <a:solidFill>
                  <a:schemeClr val="tx2"/>
                </a:solidFill>
                <a:latin typeface="Arial" charset="0"/>
              </a:rPr>
              <a:t>Bloeduitstorting tussen het perichondrium en het kraakbeen aan de ventrale zijde van de oorschelp</a:t>
            </a:r>
          </a:p>
          <a:p>
            <a:endParaRPr lang="nl-NL" altLang="nl-NL" sz="1000" dirty="0" smtClean="0">
              <a:solidFill>
                <a:schemeClr val="tx2"/>
              </a:solidFill>
              <a:latin typeface="Arial" charset="0"/>
            </a:endParaRPr>
          </a:p>
          <a:p>
            <a:r>
              <a:rPr lang="nl-NL" altLang="nl-NL" sz="1000" b="1" dirty="0" smtClean="0">
                <a:solidFill>
                  <a:schemeClr val="tx2"/>
                </a:solidFill>
                <a:latin typeface="Arial" charset="0"/>
              </a:rPr>
              <a:t>Therapie: </a:t>
            </a:r>
            <a:r>
              <a:rPr lang="nl-NL" altLang="nl-NL" sz="1000" dirty="0" smtClean="0">
                <a:solidFill>
                  <a:schemeClr val="tx2"/>
                </a:solidFill>
                <a:latin typeface="Arial" charset="0"/>
              </a:rPr>
              <a:t>incisie en drainage, en/of drukverband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90F68D1D-6F17-4398-8616-E82369ACF60C}" type="slidenum">
              <a:rPr lang="nl-NL" altLang="nl-NL" sz="1200" b="0" smtClean="0">
                <a:latin typeface="UMC Minion" pitchFamily="2" charset="0"/>
              </a:rPr>
              <a:pPr/>
              <a:t>35</a:t>
            </a:fld>
            <a:endParaRPr lang="nl-NL" altLang="nl-NL" sz="1200" b="0" smtClean="0">
              <a:latin typeface="UMC Minion" pitchFamily="2" charset="0"/>
            </a:endParaRPr>
          </a:p>
        </p:txBody>
      </p:sp>
      <p:sp>
        <p:nvSpPr>
          <p:cNvPr id="68611" name="Rectangle 2"/>
          <p:cNvSpPr>
            <a:spLocks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p:spPr>
        <p:txBody>
          <a:bodyPr/>
          <a:lstStyle/>
          <a:p>
            <a:r>
              <a:rPr lang="nl-NL" altLang="nl-NL" sz="1000" smtClean="0">
                <a:cs typeface="Times New Roman" pitchFamily="18" charset="0"/>
              </a:rPr>
              <a:t>Gehoorgang met een cerumenprop.</a:t>
            </a:r>
          </a:p>
          <a:p>
            <a:endParaRPr lang="en-GB" altLang="nl-NL" sz="1000"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xfrm>
            <a:off x="857250" y="685800"/>
            <a:ext cx="5143500" cy="3429000"/>
          </a:xfrm>
          <a:ln/>
        </p:spPr>
      </p:sp>
      <p:sp>
        <p:nvSpPr>
          <p:cNvPr id="41987" name="Tijdelijke aanduiding voor notities 2"/>
          <p:cNvSpPr>
            <a:spLocks noGrp="1"/>
          </p:cNvSpPr>
          <p:nvPr>
            <p:ph type="body" idx="1"/>
          </p:nvPr>
        </p:nvSpPr>
        <p:spPr>
          <a:noFill/>
        </p:spPr>
        <p:txBody>
          <a:bodyPr/>
          <a:lstStyle/>
          <a:p>
            <a:endParaRPr lang="nl-NL" altLang="nl-NL" smtClean="0"/>
          </a:p>
        </p:txBody>
      </p:sp>
      <p:sp>
        <p:nvSpPr>
          <p:cNvPr id="41988" name="Tijdelijke aanduiding voor dianummer 3"/>
          <p:cNvSpPr>
            <a:spLocks noGrp="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5599DFEC-A612-49CE-861A-F2852303F1AB}" type="slidenum">
              <a:rPr lang="nl-NL" altLang="nl-NL" sz="1200" b="0" smtClean="0">
                <a:latin typeface="UMC Minion" pitchFamily="2" charset="0"/>
              </a:rPr>
              <a:pPr/>
              <a:t>3</a:t>
            </a:fld>
            <a:endParaRPr lang="nl-NL" altLang="nl-NL" sz="1200" b="0" smtClean="0">
              <a:latin typeface="UMC Minion" pitchFamily="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xfrm>
            <a:off x="1143000" y="685800"/>
            <a:ext cx="4572000" cy="3429000"/>
          </a:xfrm>
          <a:ln/>
        </p:spPr>
      </p:sp>
      <p:sp>
        <p:nvSpPr>
          <p:cNvPr id="69635" name="Tijdelijke aanduiding voor notities 2"/>
          <p:cNvSpPr>
            <a:spLocks noGrp="1"/>
          </p:cNvSpPr>
          <p:nvPr>
            <p:ph type="body" idx="1"/>
          </p:nvPr>
        </p:nvSpPr>
        <p:spPr>
          <a:noFill/>
        </p:spPr>
        <p:txBody>
          <a:bodyPr/>
          <a:lstStyle/>
          <a:p>
            <a:r>
              <a:rPr lang="nl-NL" altLang="nl-NL" smtClean="0"/>
              <a:t>Insect in gehoorgang</a:t>
            </a:r>
          </a:p>
        </p:txBody>
      </p:sp>
      <p:sp>
        <p:nvSpPr>
          <p:cNvPr id="69636" name="Tijdelijke aanduiding voor dianummer 3"/>
          <p:cNvSpPr>
            <a:spLocks noGrp="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BA9C10C7-9504-4E79-8B73-B45812E94D11}" type="slidenum">
              <a:rPr lang="nl-NL" altLang="nl-NL" sz="1200" b="0" smtClean="0">
                <a:latin typeface="UMC Minion" pitchFamily="2" charset="0"/>
              </a:rPr>
              <a:pPr/>
              <a:t>37</a:t>
            </a:fld>
            <a:endParaRPr lang="nl-NL" altLang="nl-NL" sz="1200" b="0" smtClean="0">
              <a:latin typeface="UMC Minion" pitchFamily="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83776AD0-1898-4D12-8AA9-9E650CD45954}" type="slidenum">
              <a:rPr lang="nl-NL" altLang="nl-NL" sz="1200" b="0" smtClean="0">
                <a:latin typeface="UMC Minion" pitchFamily="2" charset="0"/>
              </a:rPr>
              <a:pPr/>
              <a:t>38</a:t>
            </a:fld>
            <a:endParaRPr lang="nl-NL" altLang="nl-NL" sz="1200" b="0" smtClean="0">
              <a:latin typeface="UMC Minion" pitchFamily="2" charset="0"/>
            </a:endParaRPr>
          </a:p>
        </p:txBody>
      </p:sp>
      <p:sp>
        <p:nvSpPr>
          <p:cNvPr id="70659" name="Rectangle 2"/>
          <p:cNvSpPr>
            <a:spLocks noChangeAspect="1" noChangeArrowheads="1" noTextEdit="1"/>
          </p:cNvSpPr>
          <p:nvPr>
            <p:ph type="sldImg"/>
          </p:nvPr>
        </p:nvSpPr>
        <p:spPr>
          <a:xfrm>
            <a:off x="1143000" y="685800"/>
            <a:ext cx="4572000" cy="3429000"/>
          </a:xfrm>
          <a:noFill/>
          <a:ln/>
        </p:spPr>
      </p:sp>
      <p:sp>
        <p:nvSpPr>
          <p:cNvPr id="70660" name="Rectangle 3"/>
          <p:cNvSpPr>
            <a:spLocks noChangeArrowheads="1"/>
          </p:cNvSpPr>
          <p:nvPr>
            <p:ph type="body" idx="1"/>
          </p:nvPr>
        </p:nvSpPr>
        <p:spPr>
          <a:solidFill>
            <a:srgbClr val="FFFFFF"/>
          </a:solidFill>
          <a:ln>
            <a:solidFill>
              <a:srgbClr val="000000"/>
            </a:solidFill>
            <a:miter lim="800000"/>
            <a:headEnd/>
            <a:tailEnd/>
          </a:ln>
        </p:spPr>
        <p:txBody>
          <a:bodyPr lIns="90717" tIns="45357" rIns="90717" bIns="45357"/>
          <a:lstStyle/>
          <a:p>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976BDC36-8500-4C17-9BB4-E7DBDDE05A2E}" type="slidenum">
              <a:rPr lang="nl-NL" altLang="nl-NL" sz="1200" b="0" smtClean="0">
                <a:latin typeface="UMC Minion" pitchFamily="2" charset="0"/>
              </a:rPr>
              <a:pPr/>
              <a:t>7</a:t>
            </a:fld>
            <a:endParaRPr lang="nl-NL" altLang="nl-NL" sz="1200" b="0" smtClean="0">
              <a:latin typeface="UMC Minion" pitchFamily="2" charset="0"/>
            </a:endParaRPr>
          </a:p>
        </p:txBody>
      </p:sp>
      <p:sp>
        <p:nvSpPr>
          <p:cNvPr id="43011" name="Rectangle 2"/>
          <p:cNvSpPr>
            <a:spLocks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p:spPr>
        <p:txBody>
          <a:bodyPr/>
          <a:lstStyle/>
          <a:p>
            <a:r>
              <a:rPr lang="nl-NL" altLang="nl-NL" sz="1000" dirty="0" smtClean="0">
                <a:cs typeface="Times New Roman" pitchFamily="18" charset="0"/>
              </a:rPr>
              <a:t>Op deze dia staat een normaal trommelvliesbeeld (rechter oor): </a:t>
            </a:r>
            <a:r>
              <a:rPr lang="nl-NL" altLang="nl-NL" sz="1000" b="1" dirty="0" smtClean="0">
                <a:cs typeface="Times New Roman" pitchFamily="18" charset="0"/>
              </a:rPr>
              <a:t>doorschijnend</a:t>
            </a:r>
            <a:r>
              <a:rPr lang="nl-NL" altLang="nl-NL" sz="1000" dirty="0" smtClean="0">
                <a:cs typeface="Times New Roman" pitchFamily="18" charset="0"/>
              </a:rPr>
              <a:t>, parelgrijs, normale lichtreflex, niet ingetrokken (hoek tussen hamersteel en lichtreflex circa 90 graden).</a:t>
            </a:r>
          </a:p>
          <a:p>
            <a:endParaRPr lang="nl-NL" altLang="nl-NL" sz="1000" dirty="0" smtClean="0">
              <a:cs typeface="Times New Roman" pitchFamily="18" charset="0"/>
            </a:endParaRPr>
          </a:p>
          <a:p>
            <a:r>
              <a:rPr lang="nl-NL" altLang="nl-NL" sz="1000" dirty="0" smtClean="0">
                <a:cs typeface="Times New Roman" pitchFamily="18" charset="0"/>
              </a:rPr>
              <a:t>Hamer = </a:t>
            </a:r>
            <a:r>
              <a:rPr lang="nl-NL" altLang="nl-NL" sz="1000" dirty="0" err="1" smtClean="0">
                <a:cs typeface="Times New Roman" pitchFamily="18" charset="0"/>
              </a:rPr>
              <a:t>malleus</a:t>
            </a:r>
            <a:endParaRPr lang="nl-NL" altLang="nl-NL" sz="1000" dirty="0" smtClean="0">
              <a:cs typeface="Times New Roman" pitchFamily="18" charset="0"/>
            </a:endParaRPr>
          </a:p>
          <a:p>
            <a:r>
              <a:rPr lang="nl-NL" altLang="nl-NL" sz="1000" dirty="0" smtClean="0">
                <a:cs typeface="Times New Roman" pitchFamily="18" charset="0"/>
              </a:rPr>
              <a:t>Uiteinde van de hamersteel = </a:t>
            </a:r>
            <a:r>
              <a:rPr lang="nl-NL" altLang="nl-NL" sz="1000" dirty="0" err="1" smtClean="0">
                <a:cs typeface="Times New Roman" pitchFamily="18" charset="0"/>
              </a:rPr>
              <a:t>umbo</a:t>
            </a:r>
            <a:endParaRPr lang="nl-NL" altLang="nl-NL" sz="1000" dirty="0" smtClean="0">
              <a:cs typeface="Times New Roman" pitchFamily="18" charset="0"/>
            </a:endParaRPr>
          </a:p>
          <a:p>
            <a:r>
              <a:rPr lang="nl-NL" altLang="nl-NL" sz="1000" dirty="0" smtClean="0">
                <a:cs typeface="Times New Roman" pitchFamily="18" charset="0"/>
              </a:rPr>
              <a:t>Membraan van </a:t>
            </a:r>
            <a:r>
              <a:rPr lang="nl-NL" altLang="nl-NL" sz="1000" dirty="0" err="1" smtClean="0">
                <a:cs typeface="Times New Roman" pitchFamily="18" charset="0"/>
              </a:rPr>
              <a:t>Shrapnell</a:t>
            </a:r>
            <a:r>
              <a:rPr lang="nl-NL" altLang="nl-NL" sz="1000" dirty="0" smtClean="0">
                <a:cs typeface="Times New Roman" pitchFamily="18" charset="0"/>
              </a:rPr>
              <a:t> = Pars </a:t>
            </a:r>
            <a:r>
              <a:rPr lang="nl-NL" altLang="nl-NL" sz="1000" dirty="0" err="1" smtClean="0">
                <a:cs typeface="Times New Roman" pitchFamily="18" charset="0"/>
              </a:rPr>
              <a:t>flaccida</a:t>
            </a:r>
            <a:r>
              <a:rPr lang="nl-NL" altLang="nl-NL" sz="1000" dirty="0" smtClean="0">
                <a:cs typeface="Times New Roman" pitchFamily="18" charset="0"/>
              </a:rPr>
              <a:t>: het bovenste-voorste deel van het trommelvlies, dunste deel van het trommelvlies.</a:t>
            </a:r>
            <a:endParaRPr lang="en-GB" altLang="nl-NL" sz="1000" dirty="0"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A8E7A679-C4A0-454F-9328-6FEBF80745C2}" type="slidenum">
              <a:rPr lang="nl-NL" altLang="nl-NL" sz="1200" b="0" smtClean="0">
                <a:latin typeface="UMC Minion" pitchFamily="2" charset="0"/>
              </a:rPr>
              <a:pPr/>
              <a:t>8</a:t>
            </a:fld>
            <a:endParaRPr lang="nl-NL" altLang="nl-NL" sz="1200" b="0" smtClean="0">
              <a:latin typeface="UMC Minion" pitchFamily="2" charset="0"/>
            </a:endParaRPr>
          </a:p>
        </p:txBody>
      </p:sp>
      <p:sp>
        <p:nvSpPr>
          <p:cNvPr id="44035" name="Rectangle 2"/>
          <p:cNvSpPr>
            <a:spLocks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p:spPr>
        <p:txBody>
          <a:bodyPr/>
          <a:lstStyle/>
          <a:p>
            <a:r>
              <a:rPr lang="nl-NL" altLang="nl-NL" sz="1000" i="1" smtClean="0">
                <a:cs typeface="Times New Roman" pitchFamily="18" charset="0"/>
              </a:rPr>
              <a:t>Bron tekening: </a:t>
            </a:r>
            <a:r>
              <a:rPr lang="nl-NL" altLang="nl-NL" sz="1000" i="1" smtClean="0"/>
              <a:t>ontleend aan Feenstra en Buiter, 1977 </a:t>
            </a:r>
            <a:endParaRPr lang="en-GB" altLang="nl-NL" sz="1000"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183784D3-06BD-4D69-A140-E466959D77EA}" type="slidenum">
              <a:rPr lang="nl-NL" altLang="nl-NL" sz="1200" b="0" smtClean="0">
                <a:latin typeface="UMC Minion" pitchFamily="2" charset="0"/>
              </a:rPr>
              <a:pPr/>
              <a:t>9</a:t>
            </a:fld>
            <a:endParaRPr lang="nl-NL" altLang="nl-NL" sz="1200" b="0" smtClean="0">
              <a:latin typeface="UMC Minion" pitchFamily="2" charset="0"/>
            </a:endParaRPr>
          </a:p>
        </p:txBody>
      </p:sp>
      <p:sp>
        <p:nvSpPr>
          <p:cNvPr id="46083" name="Rectangle 2"/>
          <p:cNvSpPr>
            <a:spLocks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p:spPr>
        <p:txBody>
          <a:bodyPr/>
          <a:lstStyle/>
          <a:p>
            <a:r>
              <a:rPr lang="nl-NL" altLang="nl-NL" sz="1000" smtClean="0">
                <a:cs typeface="Times New Roman" pitchFamily="18" charset="0"/>
              </a:rPr>
              <a:t>En ook op deze dia staat een normaal trommelvliesbeeld: doorschijnend, parelgrijs, normale lichtreflex, niet</a:t>
            </a:r>
            <a:endParaRPr lang="en-GB" altLang="nl-NL" sz="1000" smtClean="0">
              <a:cs typeface="Times New Roman" pitchFamily="18" charset="0"/>
            </a:endParaRPr>
          </a:p>
          <a:p>
            <a:r>
              <a:rPr lang="nl-NL" altLang="nl-NL" sz="1000" smtClean="0">
                <a:cs typeface="Times New Roman" pitchFamily="18" charset="0"/>
              </a:rPr>
              <a:t>ingetrokken (hoek tussen hamersteel en lichtreflex circa 90 graden). </a:t>
            </a:r>
          </a:p>
          <a:p>
            <a:r>
              <a:rPr lang="nl-NL" altLang="nl-NL" sz="1000" smtClean="0"/>
              <a:t>Verwar de </a:t>
            </a:r>
            <a:r>
              <a:rPr lang="nl-NL" altLang="nl-NL" sz="1000" b="1" smtClean="0"/>
              <a:t>trabeculaties</a:t>
            </a:r>
            <a:r>
              <a:rPr lang="nl-NL" altLang="nl-NL" sz="1000" smtClean="0"/>
              <a:t> in het tv niet met vloeistofspiegels of bellen!</a:t>
            </a:r>
          </a:p>
          <a:p>
            <a:endParaRPr lang="nl-NL" altLang="nl-NL" sz="1000" smtClean="0"/>
          </a:p>
          <a:p>
            <a:r>
              <a:rPr lang="nl-NL" altLang="nl-NL" sz="1000" i="1" smtClean="0"/>
              <a:t>Bron afbeelding: http://distractiblemind.ambulatorycomputing.com/category/being-a-doctor/physical-exam/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198B6345-CC61-44D3-B1E4-5AE7BD3FE935}" type="slidenum">
              <a:rPr lang="nl-NL" altLang="nl-NL" sz="1200" b="0" smtClean="0">
                <a:latin typeface="UMC Minion" pitchFamily="2" charset="0"/>
              </a:rPr>
              <a:pPr/>
              <a:t>10</a:t>
            </a:fld>
            <a:endParaRPr lang="nl-NL" altLang="nl-NL" sz="1200" b="0" smtClean="0">
              <a:latin typeface="UMC Minion" pitchFamily="2" charset="0"/>
            </a:endParaRPr>
          </a:p>
        </p:txBody>
      </p:sp>
      <p:sp>
        <p:nvSpPr>
          <p:cNvPr id="47107" name="Rectangle 2"/>
          <p:cNvSpPr>
            <a:spLocks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p:spPr>
        <p:txBody>
          <a:bodyPr/>
          <a:lstStyle/>
          <a:p>
            <a:r>
              <a:rPr lang="nl-NL" altLang="nl-NL" sz="1000" b="1" dirty="0" smtClean="0">
                <a:cs typeface="Times New Roman" pitchFamily="18" charset="0"/>
              </a:rPr>
              <a:t>Vraag aan de </a:t>
            </a:r>
            <a:r>
              <a:rPr lang="nl-NL" altLang="nl-NL" sz="1000" b="1" dirty="0" err="1" smtClean="0">
                <a:cs typeface="Times New Roman" pitchFamily="18" charset="0"/>
              </a:rPr>
              <a:t>aios</a:t>
            </a:r>
            <a:r>
              <a:rPr lang="nl-NL" altLang="nl-NL" sz="1000" b="1" dirty="0" smtClean="0">
                <a:cs typeface="Times New Roman" pitchFamily="18" charset="0"/>
              </a:rPr>
              <a:t>: Wat zijn kenmerken van het normale trommelvlies?</a:t>
            </a:r>
          </a:p>
          <a:p>
            <a:endParaRPr lang="nl-NL" altLang="nl-NL" sz="1000" b="1" dirty="0" smtClean="0">
              <a:cs typeface="Times New Roman" pitchFamily="18" charset="0"/>
            </a:endParaRPr>
          </a:p>
          <a:p>
            <a:pPr>
              <a:buFontTx/>
              <a:buChar char="•"/>
            </a:pPr>
            <a:r>
              <a:rPr lang="nl-NL" altLang="nl-NL" sz="1000" dirty="0" smtClean="0">
                <a:cs typeface="Times New Roman" pitchFamily="18" charset="0"/>
              </a:rPr>
              <a:t> doorschijnend</a:t>
            </a:r>
          </a:p>
          <a:p>
            <a:pPr>
              <a:buFontTx/>
              <a:buChar char="•"/>
            </a:pPr>
            <a:r>
              <a:rPr lang="nl-NL" altLang="nl-NL" sz="1000" dirty="0" smtClean="0">
                <a:cs typeface="Times New Roman" pitchFamily="18" charset="0"/>
              </a:rPr>
              <a:t> parelgrijs</a:t>
            </a:r>
          </a:p>
          <a:p>
            <a:pPr>
              <a:buFontTx/>
              <a:buChar char="•"/>
            </a:pPr>
            <a:r>
              <a:rPr lang="nl-NL" altLang="nl-NL" sz="1000" dirty="0" smtClean="0">
                <a:cs typeface="Times New Roman" pitchFamily="18" charset="0"/>
              </a:rPr>
              <a:t> normale lichtreflex</a:t>
            </a:r>
          </a:p>
          <a:p>
            <a:pPr>
              <a:buFontTx/>
              <a:buChar char="•"/>
            </a:pPr>
            <a:r>
              <a:rPr lang="nl-NL" altLang="nl-NL" sz="1000" dirty="0" smtClean="0">
                <a:cs typeface="Times New Roman" pitchFamily="18" charset="0"/>
              </a:rPr>
              <a:t> niet ingetrokken (hoek tussen hamersteel en lichtreflex circa 90 graden). </a:t>
            </a:r>
          </a:p>
          <a:p>
            <a:pPr>
              <a:buFontTx/>
              <a:buChar char="•"/>
            </a:pPr>
            <a:endParaRPr lang="en-GB" altLang="nl-NL" sz="1000" dirty="0" smtClean="0">
              <a:cs typeface="Times New Roman" pitchFamily="18" charset="0"/>
            </a:endParaRPr>
          </a:p>
          <a:p>
            <a:r>
              <a:rPr lang="nl-NL" altLang="nl-NL" sz="1000" dirty="0" smtClean="0"/>
              <a:t>Het trommelvlies is normaal doorschijnend en parelgrijs omdat het middenoor </a:t>
            </a:r>
            <a:r>
              <a:rPr lang="nl-NL" altLang="nl-NL" sz="1000" dirty="0" err="1" smtClean="0"/>
              <a:t>luchthoudend</a:t>
            </a:r>
            <a:r>
              <a:rPr lang="nl-NL" altLang="nl-NL" sz="1000" dirty="0" smtClean="0"/>
              <a:t> is. Een niet doorschijnend trommelvlies wijst op OMA of OME.</a:t>
            </a:r>
            <a:endParaRPr lang="en-GB" altLang="nl-NL" sz="1000" dirty="0" smtClean="0">
              <a:cs typeface="Times New Roman" pitchFamily="18" charset="0"/>
            </a:endParaRPr>
          </a:p>
          <a:p>
            <a:endParaRPr lang="nl-NL" altLang="nl-NL" sz="1000" i="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A2C4433C-D689-4F40-AC24-05A16E7719E3}" type="slidenum">
              <a:rPr lang="nl-NL" altLang="nl-NL" sz="1200" b="0" smtClean="0">
                <a:latin typeface="UMC Minion" pitchFamily="2" charset="0"/>
              </a:rPr>
              <a:pPr/>
              <a:t>12</a:t>
            </a:fld>
            <a:endParaRPr lang="nl-NL" altLang="nl-NL" sz="1200" b="0" smtClean="0">
              <a:latin typeface="UMC Minion" pitchFamily="2" charset="0"/>
            </a:endParaRPr>
          </a:p>
        </p:txBody>
      </p:sp>
      <p:sp>
        <p:nvSpPr>
          <p:cNvPr id="48131" name="Rectangle 2"/>
          <p:cNvSpPr>
            <a:spLocks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p:spPr>
        <p:txBody>
          <a:bodyPr/>
          <a:lstStyle/>
          <a:p>
            <a:r>
              <a:rPr lang="nl-NL" altLang="nl-NL" sz="1000" smtClean="0">
                <a:cs typeface="Times New Roman" pitchFamily="18" charset="0"/>
              </a:rPr>
              <a:t>Een </a:t>
            </a:r>
            <a:r>
              <a:rPr lang="nl-NL" altLang="nl-NL" sz="1000" b="1" smtClean="0">
                <a:cs typeface="Times New Roman" pitchFamily="18" charset="0"/>
              </a:rPr>
              <a:t>rood geïnjiceerd trommelvlies</a:t>
            </a:r>
            <a:r>
              <a:rPr lang="nl-NL" altLang="nl-NL" sz="1000" smtClean="0">
                <a:cs typeface="Times New Roman" pitchFamily="18" charset="0"/>
              </a:rPr>
              <a:t> </a:t>
            </a:r>
            <a:r>
              <a:rPr lang="nl-NL" altLang="nl-NL" sz="1000" b="1" u="sng" smtClean="0">
                <a:cs typeface="Times New Roman" pitchFamily="18" charset="0"/>
              </a:rPr>
              <a:t>kan </a:t>
            </a:r>
            <a:r>
              <a:rPr lang="nl-NL" altLang="nl-NL" sz="1000" smtClean="0">
                <a:cs typeface="Times New Roman" pitchFamily="18" charset="0"/>
              </a:rPr>
              <a:t>passen bij OMA, vooral i</a:t>
            </a:r>
            <a:r>
              <a:rPr lang="nl-NL" altLang="nl-NL" sz="1000" smtClean="0">
                <a:solidFill>
                  <a:srgbClr val="000000"/>
                </a:solidFill>
                <a:cs typeface="Times New Roman" pitchFamily="18" charset="0"/>
              </a:rPr>
              <a:t>ndien er</a:t>
            </a:r>
            <a:r>
              <a:rPr lang="nl-NL" altLang="nl-NL" sz="1000" b="1" smtClean="0">
                <a:solidFill>
                  <a:srgbClr val="000000"/>
                </a:solidFill>
                <a:cs typeface="Times New Roman" pitchFamily="18" charset="0"/>
              </a:rPr>
              <a:t> verschil tussen links en rechts </a:t>
            </a:r>
            <a:r>
              <a:rPr lang="nl-NL" altLang="nl-NL" sz="1000" smtClean="0">
                <a:solidFill>
                  <a:srgbClr val="000000"/>
                </a:solidFill>
                <a:cs typeface="Times New Roman" pitchFamily="18" charset="0"/>
              </a:rPr>
              <a:t>bestaat.</a:t>
            </a:r>
            <a:endParaRPr lang="nl-NL" altLang="nl-NL" sz="1000" smtClean="0">
              <a:cs typeface="Times New Roman" pitchFamily="18" charset="0"/>
            </a:endParaRPr>
          </a:p>
          <a:p>
            <a:endParaRPr lang="nl-NL" altLang="nl-NL"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p:spPr>
        <p:txBody>
          <a:bodyPr/>
          <a:lstStyle>
            <a:lvl1pPr defTabSz="908050">
              <a:defRPr sz="2400" b="1">
                <a:solidFill>
                  <a:schemeClr val="tx1"/>
                </a:solidFill>
                <a:latin typeface="Frutiger 55" pitchFamily="34" charset="0"/>
              </a:defRPr>
            </a:lvl1pPr>
            <a:lvl2pPr marL="742950" indent="-285750" defTabSz="908050">
              <a:defRPr sz="2400" b="1">
                <a:solidFill>
                  <a:schemeClr val="tx1"/>
                </a:solidFill>
                <a:latin typeface="Frutiger 55" pitchFamily="34" charset="0"/>
              </a:defRPr>
            </a:lvl2pPr>
            <a:lvl3pPr marL="1143000" indent="-228600" defTabSz="908050">
              <a:defRPr sz="2400" b="1">
                <a:solidFill>
                  <a:schemeClr val="tx1"/>
                </a:solidFill>
                <a:latin typeface="Frutiger 55" pitchFamily="34" charset="0"/>
              </a:defRPr>
            </a:lvl3pPr>
            <a:lvl4pPr marL="1600200" indent="-228600" defTabSz="908050">
              <a:defRPr sz="2400" b="1">
                <a:solidFill>
                  <a:schemeClr val="tx1"/>
                </a:solidFill>
                <a:latin typeface="Frutiger 55" pitchFamily="34" charset="0"/>
              </a:defRPr>
            </a:lvl4pPr>
            <a:lvl5pPr marL="2057400" indent="-228600" defTabSz="908050">
              <a:defRPr sz="2400" b="1">
                <a:solidFill>
                  <a:schemeClr val="tx1"/>
                </a:solidFill>
                <a:latin typeface="Frutiger 55" pitchFamily="34" charset="0"/>
              </a:defRPr>
            </a:lvl5pPr>
            <a:lvl6pPr marL="2514600" indent="-228600" defTabSz="908050" eaLnBrk="0" fontAlgn="base" hangingPunct="0">
              <a:spcBef>
                <a:spcPct val="50000"/>
              </a:spcBef>
              <a:spcAft>
                <a:spcPct val="0"/>
              </a:spcAft>
              <a:defRPr sz="2400" b="1">
                <a:solidFill>
                  <a:schemeClr val="tx1"/>
                </a:solidFill>
                <a:latin typeface="Frutiger 55" pitchFamily="34" charset="0"/>
              </a:defRPr>
            </a:lvl6pPr>
            <a:lvl7pPr marL="2971800" indent="-228600" defTabSz="908050" eaLnBrk="0" fontAlgn="base" hangingPunct="0">
              <a:spcBef>
                <a:spcPct val="50000"/>
              </a:spcBef>
              <a:spcAft>
                <a:spcPct val="0"/>
              </a:spcAft>
              <a:defRPr sz="2400" b="1">
                <a:solidFill>
                  <a:schemeClr val="tx1"/>
                </a:solidFill>
                <a:latin typeface="Frutiger 55" pitchFamily="34" charset="0"/>
              </a:defRPr>
            </a:lvl7pPr>
            <a:lvl8pPr marL="3429000" indent="-228600" defTabSz="908050" eaLnBrk="0" fontAlgn="base" hangingPunct="0">
              <a:spcBef>
                <a:spcPct val="50000"/>
              </a:spcBef>
              <a:spcAft>
                <a:spcPct val="0"/>
              </a:spcAft>
              <a:defRPr sz="2400" b="1">
                <a:solidFill>
                  <a:schemeClr val="tx1"/>
                </a:solidFill>
                <a:latin typeface="Frutiger 55" pitchFamily="34" charset="0"/>
              </a:defRPr>
            </a:lvl8pPr>
            <a:lvl9pPr marL="3886200" indent="-228600" defTabSz="908050" eaLnBrk="0" fontAlgn="base" hangingPunct="0">
              <a:spcBef>
                <a:spcPct val="50000"/>
              </a:spcBef>
              <a:spcAft>
                <a:spcPct val="0"/>
              </a:spcAft>
              <a:defRPr sz="2400" b="1">
                <a:solidFill>
                  <a:schemeClr val="tx1"/>
                </a:solidFill>
                <a:latin typeface="Frutiger 55" pitchFamily="34" charset="0"/>
              </a:defRPr>
            </a:lvl9pPr>
          </a:lstStyle>
          <a:p>
            <a:r>
              <a:rPr lang="nl-NL" altLang="nl-NL" sz="1200" b="0" smtClean="0">
                <a:latin typeface="UMC Minion" pitchFamily="2" charset="0"/>
              </a:rPr>
              <a:t>Blad </a:t>
            </a:r>
            <a:fld id="{554E5532-5CD8-4B3A-80A7-6B90D1C8E9FA}" type="slidenum">
              <a:rPr lang="nl-NL" altLang="nl-NL" sz="1200" b="0" smtClean="0">
                <a:latin typeface="UMC Minion" pitchFamily="2" charset="0"/>
              </a:rPr>
              <a:pPr/>
              <a:t>13</a:t>
            </a:fld>
            <a:endParaRPr lang="nl-NL" altLang="nl-NL" sz="1200" b="0" smtClean="0">
              <a:latin typeface="UMC Minion" pitchFamily="2" charset="0"/>
            </a:endParaRPr>
          </a:p>
        </p:txBody>
      </p:sp>
      <p:sp>
        <p:nvSpPr>
          <p:cNvPr id="49155" name="Rectangle 2"/>
          <p:cNvSpPr>
            <a:spLocks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p:spPr>
        <p:txBody>
          <a:bodyPr/>
          <a:lstStyle/>
          <a:p>
            <a:r>
              <a:rPr lang="nl-NL" altLang="nl-NL" sz="1000" smtClean="0"/>
              <a:t>Een </a:t>
            </a:r>
            <a:r>
              <a:rPr lang="nl-NL" altLang="nl-NL" sz="1000" b="1" smtClean="0"/>
              <a:t>normaal trommelvlies</a:t>
            </a:r>
            <a:r>
              <a:rPr lang="nl-NL" altLang="nl-NL" sz="1000" smtClean="0"/>
              <a:t>. Je ziet het rechter oor. De hamersteel loopt van centraal naar voor/boven. De lichtreflex is in het voor/onder kwadrant. Het trommelvlies is parelgrijs, glanzend, iets doorschijnend en intact.</a:t>
            </a:r>
          </a:p>
          <a:p>
            <a:r>
              <a:rPr lang="nl-NL" altLang="nl-NL" sz="1000" smtClean="0"/>
              <a:t>Dit trommelvliesbeeld geeft dus </a:t>
            </a:r>
            <a:r>
              <a:rPr lang="nl-NL" altLang="nl-NL" sz="1000" b="1" smtClean="0"/>
              <a:t>geen verklaring </a:t>
            </a:r>
            <a:r>
              <a:rPr lang="nl-NL" altLang="nl-NL" sz="1000" smtClean="0"/>
              <a:t>voor de klachten.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818440" y="1863274"/>
            <a:ext cx="7402748" cy="1550089"/>
          </a:xfrm>
          <a:prstGeom prst="rect">
            <a:avLst/>
          </a:prstGeom>
        </p:spPr>
        <p:txBody>
          <a:bodyPr lIns="0" tIns="0" rIns="0" bIns="0" anchor="b" anchorCtr="0"/>
          <a:lstStyle>
            <a:lvl1pPr>
              <a:defRPr sz="3600" b="0" i="0" cap="none">
                <a:solidFill>
                  <a:schemeClr val="bg1"/>
                </a:solidFill>
                <a:latin typeface="Segoe UI"/>
              </a:defRPr>
            </a:lvl1pPr>
          </a:lstStyle>
          <a:p>
            <a:r>
              <a:rPr lang="nl-BE" dirty="0" smtClean="0"/>
              <a:t>Titelstijl van model bewerken</a:t>
            </a:r>
            <a:endParaRPr lang="nl-NL" dirty="0"/>
          </a:p>
        </p:txBody>
      </p:sp>
      <p:sp>
        <p:nvSpPr>
          <p:cNvPr id="7" name="Subtitel 2"/>
          <p:cNvSpPr>
            <a:spLocks noGrp="1"/>
          </p:cNvSpPr>
          <p:nvPr>
            <p:ph type="subTitle" idx="1" hasCustomPrompt="1"/>
          </p:nvPr>
        </p:nvSpPr>
        <p:spPr>
          <a:xfrm>
            <a:off x="818439" y="3630838"/>
            <a:ext cx="7402749" cy="1069180"/>
          </a:xfrm>
          <a:prstGeom prst="rect">
            <a:avLst/>
          </a:prstGeom>
        </p:spPr>
        <p:txBody>
          <a:bodyPr lIns="0" tIns="0" rIns="0" bIns="0"/>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Subtitel van het model bewerken</a:t>
            </a:r>
            <a:endParaRPr lang="nl-N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onderschrift">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269666"/>
            <a:ext cx="9144000" cy="3999697"/>
          </a:xfrm>
          <a:prstGeom prst="rect">
            <a:avLst/>
          </a:prstGeom>
        </p:spPr>
        <p:txBody>
          <a:bodyPr vert="horz" lIns="635000" tIns="254000" rIns="0" bIns="0"/>
          <a:lstStyle>
            <a:lvl1pPr>
              <a:defRPr sz="2400">
                <a:latin typeface="Segoe UI"/>
              </a:defRPr>
            </a:lvl1pPr>
          </a:lstStyle>
          <a:p>
            <a:pPr lvl="0"/>
            <a:endParaRPr lang="nl-NL" noProof="0" dirty="0"/>
          </a:p>
        </p:txBody>
      </p:sp>
      <p:sp>
        <p:nvSpPr>
          <p:cNvPr id="5" name="Titel 1"/>
          <p:cNvSpPr>
            <a:spLocks noGrp="1"/>
          </p:cNvSpPr>
          <p:nvPr>
            <p:ph type="title" hasCustomPrompt="1"/>
          </p:nvPr>
        </p:nvSpPr>
        <p:spPr>
          <a:xfrm>
            <a:off x="818388" y="4445000"/>
            <a:ext cx="5765260" cy="606255"/>
          </a:xfrm>
          <a:prstGeom prst="rect">
            <a:avLst/>
          </a:prstGeom>
        </p:spPr>
        <p:txBody>
          <a:bodyPr lIns="0" tIns="0" rIns="0" bIns="0" anchor="b" anchorCtr="0"/>
          <a:lstStyle>
            <a:lvl1pPr>
              <a:defRPr sz="2400" b="0">
                <a:solidFill>
                  <a:srgbClr val="00539F"/>
                </a:solidFill>
                <a:latin typeface="Segoe UI"/>
                <a:cs typeface="Segoe UI"/>
              </a:defRPr>
            </a:lvl1pPr>
          </a:lstStyle>
          <a:p>
            <a:r>
              <a:rPr lang="nl-BE" dirty="0" smtClean="0"/>
              <a:t>Tekst voor de kop</a:t>
            </a:r>
            <a:endParaRPr lang="nl-NL" dirty="0"/>
          </a:p>
        </p:txBody>
      </p:sp>
      <p:sp>
        <p:nvSpPr>
          <p:cNvPr id="6" name="Tijdelijke aanduiding voor tekst 2"/>
          <p:cNvSpPr>
            <a:spLocks noGrp="1"/>
          </p:cNvSpPr>
          <p:nvPr>
            <p:ph type="body" idx="1"/>
          </p:nvPr>
        </p:nvSpPr>
        <p:spPr>
          <a:xfrm>
            <a:off x="818388" y="5207000"/>
            <a:ext cx="5765260" cy="807806"/>
          </a:xfrm>
          <a:prstGeom prst="rect">
            <a:avLst/>
          </a:prstGeom>
        </p:spPr>
        <p:txBody>
          <a:bodyPr lIns="0" tIns="0" rIns="0" bIns="0" anchor="t" anchorCtr="0"/>
          <a:lstStyle>
            <a:lvl1pPr marL="0" indent="0">
              <a:buNone/>
              <a:defRPr sz="20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8"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9F74006-F80E-44B4-B714-BD56CE10DEF7}" type="datetimeFigureOut">
              <a:rPr lang="nl-NL" smtClean="0"/>
              <a:pPr/>
              <a:t>16-8-2018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226F26E1-0F08-4136-B968-84C3271E3216}" type="slidenum">
              <a:rPr lang="nl-NL" smtClean="0"/>
              <a:pPr/>
              <a:t>‹nr.›</a:t>
            </a:fld>
            <a:endParaRPr lang="nl-NL"/>
          </a:p>
        </p:txBody>
      </p:sp>
    </p:spTree>
    <p:extLst>
      <p:ext uri="{BB962C8B-B14F-4D97-AF65-F5344CB8AC3E}">
        <p14:creationId xmlns:p14="http://schemas.microsoft.com/office/powerpoint/2010/main" val="363954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143000"/>
          </a:xfrm>
          <a:prstGeom prst="rect">
            <a:avLst/>
          </a:prstGeom>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xfrm>
            <a:off x="677333" y="6096000"/>
            <a:ext cx="3894667" cy="457200"/>
          </a:xfrm>
          <a:prstGeom prst="rect">
            <a:avLst/>
          </a:prstGeom>
          <a:ln/>
        </p:spPr>
        <p:txBody>
          <a:bodyPr/>
          <a:lstStyle>
            <a:lvl1pPr>
              <a:defRPr/>
            </a:lvl1pPr>
          </a:lstStyle>
          <a:p>
            <a:pPr>
              <a:defRPr/>
            </a:pPr>
            <a:endParaRPr lang="nl-NL"/>
          </a:p>
        </p:txBody>
      </p:sp>
    </p:spTree>
    <p:extLst>
      <p:ext uri="{BB962C8B-B14F-4D97-AF65-F5344CB8AC3E}">
        <p14:creationId xmlns:p14="http://schemas.microsoft.com/office/powerpoint/2010/main" val="1407856094"/>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143000"/>
          </a:xfrm>
          <a:prstGeom prst="rect">
            <a:avLst/>
          </a:prstGeo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685800" y="1905000"/>
            <a:ext cx="3818467" cy="4046538"/>
          </a:xfrm>
          <a:prstGeom prst="rect">
            <a:avLst/>
          </a:prstGeom>
        </p:spPr>
        <p:txBody>
          <a:bodyPr/>
          <a:lstStyle/>
          <a:p>
            <a:pPr lvl="0"/>
            <a:endParaRPr lang="nl-NL" noProof="0" smtClean="0"/>
          </a:p>
        </p:txBody>
      </p:sp>
      <p:sp>
        <p:nvSpPr>
          <p:cNvPr id="4" name="Tijdelijke aanduiding voor tekst 3"/>
          <p:cNvSpPr>
            <a:spLocks noGrp="1"/>
          </p:cNvSpPr>
          <p:nvPr>
            <p:ph type="body" sz="half" idx="2"/>
          </p:nvPr>
        </p:nvSpPr>
        <p:spPr>
          <a:xfrm>
            <a:off x="4639734" y="1905000"/>
            <a:ext cx="3818467" cy="4046538"/>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xfrm>
            <a:off x="677333" y="6096000"/>
            <a:ext cx="3894667" cy="457200"/>
          </a:xfrm>
          <a:prstGeom prst="rect">
            <a:avLst/>
          </a:prstGeom>
          <a:ln/>
        </p:spPr>
        <p:txBody>
          <a:bodyPr/>
          <a:lstStyle>
            <a:lvl1pPr>
              <a:defRPr/>
            </a:lvl1pPr>
          </a:lstStyle>
          <a:p>
            <a:pPr>
              <a:defRPr/>
            </a:pPr>
            <a:endParaRPr lang="nl-NL"/>
          </a:p>
        </p:txBody>
      </p:sp>
    </p:spTree>
    <p:extLst>
      <p:ext uri="{BB962C8B-B14F-4D97-AF65-F5344CB8AC3E}">
        <p14:creationId xmlns:p14="http://schemas.microsoft.com/office/powerpoint/2010/main" val="127110397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05000"/>
            <a:ext cx="3818467" cy="4046538"/>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639734" y="1905000"/>
            <a:ext cx="3818467" cy="4046538"/>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xfrm>
            <a:off x="677333" y="6096000"/>
            <a:ext cx="3894667" cy="457200"/>
          </a:xfrm>
          <a:prstGeom prst="rect">
            <a:avLst/>
          </a:prstGeom>
          <a:ln/>
        </p:spPr>
        <p:txBody>
          <a:bodyPr/>
          <a:lstStyle>
            <a:lvl1pPr>
              <a:defRPr/>
            </a:lvl1pPr>
          </a:lstStyle>
          <a:p>
            <a:pPr>
              <a:defRPr/>
            </a:pPr>
            <a:endParaRPr lang="nl-NL"/>
          </a:p>
        </p:txBody>
      </p:sp>
    </p:spTree>
    <p:extLst>
      <p:ext uri="{BB962C8B-B14F-4D97-AF65-F5344CB8AC3E}">
        <p14:creationId xmlns:p14="http://schemas.microsoft.com/office/powerpoint/2010/main" val="3762372837"/>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el, 2 inhoudselementen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685800" y="1905001"/>
            <a:ext cx="3818467" cy="1946275"/>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685800" y="4003676"/>
            <a:ext cx="3818467" cy="19478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half" idx="3"/>
          </p:nvPr>
        </p:nvSpPr>
        <p:spPr>
          <a:xfrm>
            <a:off x="4639734" y="1905000"/>
            <a:ext cx="3818467" cy="4046538"/>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5"/>
          <p:cNvSpPr>
            <a:spLocks noGrp="1" noChangeArrowheads="1"/>
          </p:cNvSpPr>
          <p:nvPr>
            <p:ph type="ftr" sz="quarter" idx="10"/>
          </p:nvPr>
        </p:nvSpPr>
        <p:spPr>
          <a:xfrm>
            <a:off x="677333" y="6096000"/>
            <a:ext cx="3894667" cy="457200"/>
          </a:xfrm>
          <a:prstGeom prst="rect">
            <a:avLst/>
          </a:prstGeom>
          <a:ln/>
        </p:spPr>
        <p:txBody>
          <a:bodyPr/>
          <a:lstStyle>
            <a:lvl1pPr>
              <a:defRPr/>
            </a:lvl1pPr>
          </a:lstStyle>
          <a:p>
            <a:pPr>
              <a:defRPr/>
            </a:pPr>
            <a:endParaRPr lang="nl-NL"/>
          </a:p>
        </p:txBody>
      </p:sp>
    </p:spTree>
    <p:extLst>
      <p:ext uri="{BB962C8B-B14F-4D97-AF65-F5344CB8AC3E}">
        <p14:creationId xmlns:p14="http://schemas.microsoft.com/office/powerpoint/2010/main" val="4056342504"/>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9F74006-F80E-44B4-B714-BD56CE10DEF7}" type="datetimeFigureOut">
              <a:rPr lang="nl-NL" smtClean="0"/>
              <a:pPr/>
              <a:t>16-8-2018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226F26E1-0F08-4136-B968-84C3271E3216}" type="slidenum">
              <a:rPr lang="nl-NL" smtClean="0"/>
              <a:pPr/>
              <a:t>‹nr.›</a:t>
            </a:fld>
            <a:endParaRPr lang="nl-NL"/>
          </a:p>
        </p:txBody>
      </p:sp>
    </p:spTree>
    <p:extLst>
      <p:ext uri="{BB962C8B-B14F-4D97-AF65-F5344CB8AC3E}">
        <p14:creationId xmlns:p14="http://schemas.microsoft.com/office/powerpoint/2010/main" val="13528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8388" y="1513611"/>
            <a:ext cx="7402748" cy="962250"/>
          </a:xfrm>
          <a:prstGeom prst="rect">
            <a:avLst/>
          </a:prstGeom>
        </p:spPr>
        <p:txBody>
          <a:bodyPr lIns="0" tIns="0" rIns="0" bIns="0" anchor="b" anchorCtr="0"/>
          <a:lstStyle>
            <a:lvl1pPr>
              <a:defRPr sz="3000" b="0" i="0" cap="none">
                <a:solidFill>
                  <a:srgbClr val="00539F"/>
                </a:solidFill>
                <a:latin typeface="Segoe UI"/>
              </a:defRPr>
            </a:lvl1pPr>
          </a:lstStyle>
          <a:p>
            <a:r>
              <a:rPr lang="nl-BE" dirty="0" smtClean="0"/>
              <a:t>Tekst voor de kop</a:t>
            </a:r>
            <a:endParaRPr lang="nl-NL" dirty="0"/>
          </a:p>
        </p:txBody>
      </p:sp>
      <p:sp>
        <p:nvSpPr>
          <p:cNvPr id="3" name="Subtitel 2"/>
          <p:cNvSpPr>
            <a:spLocks noGrp="1"/>
          </p:cNvSpPr>
          <p:nvPr>
            <p:ph type="subTitle" idx="1"/>
          </p:nvPr>
        </p:nvSpPr>
        <p:spPr>
          <a:xfrm>
            <a:off x="818388" y="2673770"/>
            <a:ext cx="7402749" cy="2755543"/>
          </a:xfrm>
          <a:prstGeom prst="rect">
            <a:avLst/>
          </a:prstGeom>
        </p:spPr>
        <p:txBody>
          <a:bodyPr lIns="0" tIns="0" rIns="0" bIns="0"/>
          <a:lstStyle>
            <a:lvl1pPr marL="0" indent="0" algn="l">
              <a:buNone/>
              <a:defRPr sz="2000" b="0" i="0" baseline="0">
                <a:solidFill>
                  <a:schemeClr val="bg1">
                    <a:lumMod val="50000"/>
                  </a:schemeClr>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smtClean="0"/>
              <a:t>Tekst voor de kop</a:t>
            </a:r>
            <a:endParaRPr lang="nl-NL" dirty="0"/>
          </a:p>
        </p:txBody>
      </p:sp>
      <p:sp>
        <p:nvSpPr>
          <p:cNvPr id="3" name="Tijdelijke aanduiding voor inhoud 2"/>
          <p:cNvSpPr>
            <a:spLocks noGrp="1"/>
          </p:cNvSpPr>
          <p:nvPr>
            <p:ph idx="1"/>
          </p:nvPr>
        </p:nvSpPr>
        <p:spPr>
          <a:xfrm>
            <a:off x="818388" y="1291083"/>
            <a:ext cx="7543260" cy="4236396"/>
          </a:xfrm>
          <a:prstGeom prst="rect">
            <a:avLst/>
          </a:prstGeom>
        </p:spPr>
        <p:txBody>
          <a:bodyPr lIns="0" tIns="0" rIns="0" bIns="0"/>
          <a:lstStyle>
            <a:lvl1pPr marL="0" indent="0">
              <a:spcBef>
                <a:spcPts val="0"/>
              </a:spcBef>
              <a:buNone/>
              <a:defRPr sz="2200">
                <a:solidFill>
                  <a:schemeClr val="tx1">
                    <a:lumMod val="75000"/>
                    <a:lumOff val="25000"/>
                  </a:schemeClr>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smtClean="0"/>
              <a:t>Klik om de tekststijl van het model te bewerken</a:t>
            </a:r>
          </a:p>
          <a:p>
            <a:pPr lvl="0"/>
            <a:endParaRPr lang="nl-BE"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818388" y="1291445"/>
            <a:ext cx="3665166" cy="4274227"/>
          </a:xfrm>
          <a:prstGeom prst="rect">
            <a:avLst/>
          </a:prstGeom>
        </p:spPr>
        <p:txBody>
          <a:bodyPr lIns="0" tIns="0" rIns="0" bIns="0"/>
          <a:lstStyle>
            <a:lvl1pPr marL="0" indent="0">
              <a:spcBef>
                <a:spcPts val="0"/>
              </a:spcBef>
              <a:buNone/>
              <a:defRPr sz="2200" b="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0" name="Tijdelijke aanduiding voor inhoud 3"/>
          <p:cNvSpPr>
            <a:spLocks noGrp="1"/>
          </p:cNvSpPr>
          <p:nvPr>
            <p:ph sz="half" idx="14"/>
          </p:nvPr>
        </p:nvSpPr>
        <p:spPr>
          <a:xfrm>
            <a:off x="4696482" y="1291445"/>
            <a:ext cx="3665166" cy="4274227"/>
          </a:xfrm>
          <a:prstGeom prst="rect">
            <a:avLst/>
          </a:prstGeom>
        </p:spPr>
        <p:txBody>
          <a:bodyPr lIns="0" tIns="0" rIns="0" bIns="0"/>
          <a:lstStyle>
            <a:lvl1pPr marL="0" indent="0">
              <a:spcBef>
                <a:spcPts val="0"/>
              </a:spcBef>
              <a:buNone/>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6"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smtClean="0"/>
              <a:t>Tekst voor de kop</a:t>
            </a:r>
            <a:endParaRPr lang="nl-NL" dirty="0"/>
          </a:p>
        </p:txBody>
      </p:sp>
      <p:sp>
        <p:nvSpPr>
          <p:cNvPr id="5" name="Tijdelijke aanduiding voor voettekst 5"/>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18388" y="1291463"/>
            <a:ext cx="3668409" cy="639763"/>
          </a:xfrm>
          <a:prstGeom prst="rect">
            <a:avLst/>
          </a:prstGeom>
        </p:spPr>
        <p:txBody>
          <a:bodyPr lIns="0" tIns="0" rIns="0" bIns="0" anchor="t" anchorCtr="0"/>
          <a:lstStyle>
            <a:lvl1pPr marL="0" indent="0">
              <a:spcBef>
                <a:spcPts val="0"/>
              </a:spcBef>
              <a:buNone/>
              <a:defRPr sz="22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4" name="Tijdelijke aanduiding voor inhoud 3"/>
          <p:cNvSpPr>
            <a:spLocks noGrp="1"/>
          </p:cNvSpPr>
          <p:nvPr>
            <p:ph sz="half" idx="2" hasCustomPrompt="1"/>
          </p:nvPr>
        </p:nvSpPr>
        <p:spPr>
          <a:xfrm>
            <a:off x="818388" y="2176205"/>
            <a:ext cx="3668409" cy="3445551"/>
          </a:xfrm>
          <a:prstGeom prst="rect">
            <a:avLst/>
          </a:prstGeom>
        </p:spPr>
        <p:txBody>
          <a:bodyPr lIns="0" tIns="0" rIns="0" bIns="0"/>
          <a:lstStyle>
            <a:lvl1pPr marL="190500" indent="-190500">
              <a:spcBef>
                <a:spcPts val="0"/>
              </a:spcBef>
              <a:defRPr sz="2000">
                <a:solidFill>
                  <a:srgbClr val="555555"/>
                </a:solidFill>
                <a:latin typeface="Segoe UI"/>
              </a:defRPr>
            </a:lvl1pPr>
            <a:lvl2pPr>
              <a:defRPr sz="1800">
                <a:solidFill>
                  <a:srgbClr val="555555"/>
                </a:solidFill>
                <a:latin typeface="Segoe UI"/>
              </a:defRPr>
            </a:lvl2pPr>
            <a:lvl3pPr>
              <a:defRPr sz="1600">
                <a:solidFill>
                  <a:srgbClr val="555555"/>
                </a:solidFill>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smtClean="0"/>
              <a:t>Klik om de tekststijl van het model te bewerken </a:t>
            </a:r>
          </a:p>
        </p:txBody>
      </p:sp>
      <p:sp>
        <p:nvSpPr>
          <p:cNvPr id="10" name="Tijdelijke aanduiding voor tekst 2"/>
          <p:cNvSpPr>
            <a:spLocks noGrp="1"/>
          </p:cNvSpPr>
          <p:nvPr>
            <p:ph type="body" idx="13"/>
          </p:nvPr>
        </p:nvSpPr>
        <p:spPr>
          <a:xfrm>
            <a:off x="4693239" y="1291463"/>
            <a:ext cx="3668409" cy="639763"/>
          </a:xfrm>
          <a:prstGeom prst="rect">
            <a:avLst/>
          </a:prstGeom>
        </p:spPr>
        <p:txBody>
          <a:bodyPr lIns="0" tIns="0" rIns="0" bIns="0" anchor="t" anchorCtr="0"/>
          <a:lstStyle>
            <a:lvl1pPr marL="0" indent="0">
              <a:spcBef>
                <a:spcPts val="0"/>
              </a:spcBef>
              <a:buNone/>
              <a:defRPr sz="22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smtClean="0"/>
              <a:t>Klik om de tekststijl van het model te bewerken</a:t>
            </a:r>
          </a:p>
        </p:txBody>
      </p:sp>
      <p:sp>
        <p:nvSpPr>
          <p:cNvPr id="11" name="Tijdelijke aanduiding voor inhoud 3"/>
          <p:cNvSpPr>
            <a:spLocks noGrp="1"/>
          </p:cNvSpPr>
          <p:nvPr>
            <p:ph sz="half" idx="14" hasCustomPrompt="1"/>
          </p:nvPr>
        </p:nvSpPr>
        <p:spPr>
          <a:xfrm>
            <a:off x="4693239" y="2176205"/>
            <a:ext cx="3668409" cy="3445551"/>
          </a:xfrm>
          <a:prstGeom prst="rect">
            <a:avLst/>
          </a:prstGeom>
        </p:spPr>
        <p:txBody>
          <a:bodyPr lIns="0" tIns="0" rIns="0" bIns="0"/>
          <a:lstStyle>
            <a:lvl1pPr marL="190500" indent="-190500">
              <a:spcBef>
                <a:spcPts val="0"/>
              </a:spcBef>
              <a:defRPr sz="2000" baseline="0">
                <a:solidFill>
                  <a:srgbClr val="555555"/>
                </a:solidFill>
                <a:latin typeface="Segoe UI"/>
              </a:defRPr>
            </a:lvl1pPr>
            <a:lvl2pPr>
              <a:defRPr sz="1800">
                <a:solidFill>
                  <a:srgbClr val="555555"/>
                </a:solidFill>
                <a:latin typeface="Segoe UI"/>
              </a:defRPr>
            </a:lvl2pPr>
            <a:lvl3pPr>
              <a:defRPr sz="1600">
                <a:solidFill>
                  <a:srgbClr val="555555"/>
                </a:solidFill>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smtClean="0"/>
              <a:t>Klik om de tekststijl van het model te bewerken </a:t>
            </a:r>
          </a:p>
        </p:txBody>
      </p:sp>
      <p:sp>
        <p:nvSpPr>
          <p:cNvPr id="8"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smtClean="0"/>
              <a:t>Tekst voor de kop</a:t>
            </a:r>
            <a:endParaRPr lang="nl-NL" dirty="0"/>
          </a:p>
        </p:txBody>
      </p:sp>
      <p:sp>
        <p:nvSpPr>
          <p:cNvPr id="7"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96482" y="1303097"/>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2" name="Tijdelijke aanduiding voor inhoud 3"/>
          <p:cNvSpPr>
            <a:spLocks noGrp="1"/>
          </p:cNvSpPr>
          <p:nvPr>
            <p:ph sz="half" idx="17"/>
          </p:nvPr>
        </p:nvSpPr>
        <p:spPr>
          <a:xfrm>
            <a:off x="4696482" y="3545865"/>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3" name="Tijdelijke aanduiding voor afbeelding 3"/>
          <p:cNvSpPr>
            <a:spLocks noGrp="1"/>
          </p:cNvSpPr>
          <p:nvPr>
            <p:ph type="pic" sz="quarter" idx="19"/>
          </p:nvPr>
        </p:nvSpPr>
        <p:spPr>
          <a:xfrm>
            <a:off x="818388" y="3546809"/>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81838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8"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smtClean="0"/>
              <a:t>Tekst voor de kop</a:t>
            </a:r>
            <a:endParaRPr lang="nl-NL" dirty="0"/>
          </a:p>
        </p:txBody>
      </p:sp>
      <p:sp>
        <p:nvSpPr>
          <p:cNvPr id="9"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8" name="Tijdelijke aanduiding voor inhoud 3"/>
          <p:cNvSpPr>
            <a:spLocks noGrp="1"/>
          </p:cNvSpPr>
          <p:nvPr>
            <p:ph sz="half" idx="21"/>
          </p:nvPr>
        </p:nvSpPr>
        <p:spPr>
          <a:xfrm>
            <a:off x="818388" y="3534214"/>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
        <p:nvSpPr>
          <p:cNvPr id="10"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
        <p:nvSpPr>
          <p:cNvPr id="11" name="Tijdelijke aanduiding voor afbeelding 3"/>
          <p:cNvSpPr>
            <a:spLocks noGrp="1"/>
          </p:cNvSpPr>
          <p:nvPr>
            <p:ph type="pic" sz="quarter" idx="20"/>
          </p:nvPr>
        </p:nvSpPr>
        <p:spPr>
          <a:xfrm>
            <a:off x="81838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5"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smtClean="0"/>
              <a:t>Tekst voor de kop</a:t>
            </a:r>
            <a:endParaRPr lang="nl-NL" dirty="0"/>
          </a:p>
        </p:txBody>
      </p:sp>
      <p:sp>
        <p:nvSpPr>
          <p:cNvPr id="16" name="Tijdelijke aanduiding voor afbeelding 3"/>
          <p:cNvSpPr>
            <a:spLocks noGrp="1"/>
          </p:cNvSpPr>
          <p:nvPr>
            <p:ph type="pic" sz="quarter" idx="22"/>
          </p:nvPr>
        </p:nvSpPr>
        <p:spPr>
          <a:xfrm>
            <a:off x="469769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7" name="Tijdelijke aanduiding voor inhoud 3"/>
          <p:cNvSpPr>
            <a:spLocks noGrp="1"/>
          </p:cNvSpPr>
          <p:nvPr>
            <p:ph sz="half" idx="23"/>
          </p:nvPr>
        </p:nvSpPr>
        <p:spPr>
          <a:xfrm>
            <a:off x="4697698" y="3534214"/>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smtClean="0"/>
              <a:t>Klik om de tekststijl van het model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ermgrote afbeeld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260966"/>
            <a:ext cx="9144000" cy="6597033"/>
          </a:xfrm>
          <a:prstGeom prst="rect">
            <a:avLst/>
          </a:prstGeom>
        </p:spPr>
        <p:txBody>
          <a:bodyPr vert="horz" lIns="635000" tIns="254000" rIns="0" bIns="0"/>
          <a:lstStyle>
            <a:lvl1pPr>
              <a:defRPr sz="2400">
                <a:latin typeface="Segoe UI"/>
              </a:defRPr>
            </a:lvl1pPr>
          </a:lstStyle>
          <a:p>
            <a:pPr lvl="0"/>
            <a:endParaRPr lang="nl-N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hoek 5"/>
          <p:cNvSpPr/>
          <p:nvPr/>
        </p:nvSpPr>
        <p:spPr>
          <a:xfrm>
            <a:off x="2" y="1"/>
            <a:ext cx="9152141" cy="4883750"/>
          </a:xfrm>
          <a:prstGeom prst="rect">
            <a:avLst/>
          </a:prstGeom>
          <a:solidFill>
            <a:srgbClr val="79B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Afbeelding 6" descr="patroon_onderwijs_CMYK 72 dpi-01.png"/>
          <p:cNvPicPr>
            <a:picLocks noChangeAspect="1"/>
          </p:cNvPicPr>
          <p:nvPr userDrawn="1"/>
        </p:nvPicPr>
        <p:blipFill>
          <a:blip r:embed="rId4"/>
          <a:srcRect t="61100" r="6590" b="29349"/>
          <a:stretch>
            <a:fillRect/>
          </a:stretch>
        </p:blipFill>
        <p:spPr>
          <a:xfrm>
            <a:off x="0" y="4883751"/>
            <a:ext cx="9152469" cy="662214"/>
          </a:xfrm>
          <a:prstGeom prst="rect">
            <a:avLst/>
          </a:prstGeom>
          <a:solidFill>
            <a:schemeClr val="bg1"/>
          </a:solidFill>
        </p:spPr>
      </p:pic>
      <p:sp>
        <p:nvSpPr>
          <p:cNvPr id="16" name="Rechthoek 15"/>
          <p:cNvSpPr/>
          <p:nvPr userDrawn="1"/>
        </p:nvSpPr>
        <p:spPr>
          <a:xfrm>
            <a:off x="2" y="5545965"/>
            <a:ext cx="9152141" cy="190500"/>
          </a:xfrm>
          <a:prstGeom prst="rect">
            <a:avLst/>
          </a:prstGeom>
          <a:solidFill>
            <a:srgbClr val="0053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el 1"/>
          <p:cNvSpPr txBox="1">
            <a:spLocks/>
          </p:cNvSpPr>
          <p:nvPr userDrawn="1"/>
        </p:nvSpPr>
        <p:spPr>
          <a:xfrm>
            <a:off x="1741251" y="4980179"/>
            <a:ext cx="5095597" cy="495221"/>
          </a:xfrm>
          <a:prstGeom prst="rect">
            <a:avLst/>
          </a:prstGeom>
        </p:spPr>
        <p:txBody>
          <a:bodyPr lIns="0" tIns="0" rIns="0" bIns="0" anchor="t" anchorCtr="0"/>
          <a:lstStyle>
            <a:lvl1pPr>
              <a:defRPr sz="3500" b="1" i="0" cap="none">
                <a:solidFill>
                  <a:schemeClr val="bg1"/>
                </a:solidFill>
                <a:latin typeface="Segoe UI"/>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nl-BE" sz="3200" b="0" i="0" u="none" strike="noStrike" kern="1200" cap="none" spc="0" normalizeH="0" baseline="0" noProof="0" dirty="0" smtClean="0">
                <a:ln>
                  <a:noFill/>
                </a:ln>
                <a:solidFill>
                  <a:schemeClr val="bg1"/>
                </a:solidFill>
                <a:effectLst/>
                <a:uLnTx/>
                <a:uFillTx/>
                <a:latin typeface="Myriad Pro"/>
                <a:ea typeface="ＭＳ Ｐゴシック" charset="0"/>
                <a:cs typeface="Myriad Pro"/>
              </a:rPr>
              <a:t>Huisartsopleiding Utrecht</a:t>
            </a:r>
            <a:endParaRPr kumimoji="0" lang="nl-NL" sz="3200" b="0" i="0" u="none" strike="noStrike" kern="1200" cap="none" spc="0" normalizeH="0" baseline="0" noProof="0" dirty="0">
              <a:ln>
                <a:noFill/>
              </a:ln>
              <a:solidFill>
                <a:schemeClr val="bg1"/>
              </a:solidFill>
              <a:effectLst/>
              <a:uLnTx/>
              <a:uFillTx/>
              <a:latin typeface="Myriad Pro"/>
              <a:ea typeface="ＭＳ Ｐゴシック" charset="0"/>
              <a:cs typeface="Myriad Pro"/>
            </a:endParaRPr>
          </a:p>
        </p:txBody>
      </p:sp>
      <p:pic>
        <p:nvPicPr>
          <p:cNvPr id="9" name="Afbeelding 8" descr="endorsement_met zon_pms293_uncoated 300dpi-01.png"/>
          <p:cNvPicPr>
            <a:picLocks noChangeAspect="1"/>
          </p:cNvPicPr>
          <p:nvPr userDrawn="1"/>
        </p:nvPicPr>
        <p:blipFill>
          <a:blip r:embed="rId5"/>
          <a:stretch>
            <a:fillRect/>
          </a:stretch>
        </p:blipFill>
        <p:spPr>
          <a:xfrm>
            <a:off x="7041678" y="6468805"/>
            <a:ext cx="1711877" cy="211143"/>
          </a:xfrm>
          <a:prstGeom prst="rect">
            <a:avLst/>
          </a:prstGeom>
        </p:spPr>
      </p:pic>
      <p:pic>
        <p:nvPicPr>
          <p:cNvPr id="11" name="Afbeelding 10" descr="juliuslogo_N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3815" y="650177"/>
            <a:ext cx="2452860" cy="794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Lst>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hoek 3"/>
          <p:cNvSpPr/>
          <p:nvPr/>
        </p:nvSpPr>
        <p:spPr>
          <a:xfrm>
            <a:off x="2" y="1"/>
            <a:ext cx="9152141" cy="266700"/>
          </a:xfrm>
          <a:prstGeom prst="rect">
            <a:avLst/>
          </a:prstGeom>
          <a:solidFill>
            <a:srgbClr val="0053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Afbeelding 6" descr="patroon_onderwijs_CMYK 72 dpi-01.png"/>
          <p:cNvPicPr>
            <a:picLocks noChangeAspect="1"/>
          </p:cNvPicPr>
          <p:nvPr userDrawn="1"/>
        </p:nvPicPr>
        <p:blipFill>
          <a:blip r:embed="rId3"/>
          <a:srcRect t="61100" r="6590" b="29349"/>
          <a:stretch>
            <a:fillRect/>
          </a:stretch>
        </p:blipFill>
        <p:spPr>
          <a:xfrm>
            <a:off x="-8468" y="266700"/>
            <a:ext cx="9176085" cy="663983"/>
          </a:xfrm>
          <a:prstGeom prst="rect">
            <a:avLst/>
          </a:prstGeom>
          <a:solidFill>
            <a:schemeClr val="bg1"/>
          </a:solidFill>
        </p:spPr>
      </p:pic>
      <p:pic>
        <p:nvPicPr>
          <p:cNvPr id="6" name="Afbeelding 5" descr="UMCU_logo_beeldmerk_CMYK 150dpi-01.png"/>
          <p:cNvPicPr>
            <a:picLocks noChangeAspect="1"/>
          </p:cNvPicPr>
          <p:nvPr userDrawn="1"/>
        </p:nvPicPr>
        <p:blipFill>
          <a:blip r:embed="rId4"/>
          <a:stretch>
            <a:fillRect/>
          </a:stretch>
        </p:blipFill>
        <p:spPr>
          <a:xfrm>
            <a:off x="8055058" y="5858143"/>
            <a:ext cx="803433" cy="79452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descr="UMCU_logo_beeldmerk_CMYK 150dpi-01.png"/>
          <p:cNvPicPr>
            <a:picLocks noChangeAspect="1"/>
          </p:cNvPicPr>
          <p:nvPr/>
        </p:nvPicPr>
        <p:blipFill>
          <a:blip r:embed="rId15"/>
          <a:stretch>
            <a:fillRect/>
          </a:stretch>
        </p:blipFill>
        <p:spPr>
          <a:xfrm>
            <a:off x="8055058" y="5858143"/>
            <a:ext cx="803433" cy="794527"/>
          </a:xfrm>
          <a:prstGeom prst="rect">
            <a:avLst/>
          </a:prstGeom>
        </p:spPr>
      </p:pic>
      <p:sp>
        <p:nvSpPr>
          <p:cNvPr id="6" name="Rechthoek 5"/>
          <p:cNvSpPr/>
          <p:nvPr userDrawn="1"/>
        </p:nvSpPr>
        <p:spPr>
          <a:xfrm>
            <a:off x="2" y="1"/>
            <a:ext cx="9152141" cy="267927"/>
          </a:xfrm>
          <a:prstGeom prst="rect">
            <a:avLst/>
          </a:prstGeom>
          <a:solidFill>
            <a:srgbClr val="63A1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2" r:id="rId9"/>
    <p:sldLayoutId id="2147483663" r:id="rId10"/>
    <p:sldLayoutId id="2147483664" r:id="rId11"/>
    <p:sldLayoutId id="2147483665" r:id="rId12"/>
    <p:sldLayoutId id="2147483666" r:id="rId13"/>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Trommelvliesbeelden </a:t>
            </a:r>
            <a:endParaRPr lang="nl-NL" dirty="0"/>
          </a:p>
        </p:txBody>
      </p:sp>
      <p:sp>
        <p:nvSpPr>
          <p:cNvPr id="3" name="Ondertitel 2"/>
          <p:cNvSpPr>
            <a:spLocks noGrp="1"/>
          </p:cNvSpPr>
          <p:nvPr>
            <p:ph type="subTitle" idx="1"/>
          </p:nvPr>
        </p:nvSpPr>
        <p:spPr/>
        <p:txBody>
          <a:bodyPr/>
          <a:lstStyle/>
          <a:p>
            <a:r>
              <a:rPr lang="nl-NL" dirty="0" smtClean="0"/>
              <a:t>De beoordeling + voorbeelden van normale, OMA, OME en otitis externa beelden</a:t>
            </a:r>
            <a:endParaRPr lang="nl-NL" dirty="0"/>
          </a:p>
        </p:txBody>
      </p:sp>
    </p:spTree>
    <p:extLst>
      <p:ext uri="{BB962C8B-B14F-4D97-AF65-F5344CB8AC3E}">
        <p14:creationId xmlns:p14="http://schemas.microsoft.com/office/powerpoint/2010/main" val="294538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66889" y="501917"/>
            <a:ext cx="7772400" cy="1143000"/>
          </a:xfrm>
        </p:spPr>
        <p:txBody>
          <a:bodyPr/>
          <a:lstStyle/>
          <a:p>
            <a:pPr>
              <a:defRPr/>
            </a:pPr>
            <a:r>
              <a:rPr lang="nl-NL" sz="2400" dirty="0">
                <a:latin typeface="Arial" charset="0"/>
              </a:rPr>
              <a:t>Wat zijn kenmerken van het </a:t>
            </a:r>
            <a:r>
              <a:rPr lang="nl-NL" sz="2400" dirty="0" smtClean="0">
                <a:latin typeface="Arial" charset="0"/>
              </a:rPr>
              <a:t/>
            </a:r>
            <a:br>
              <a:rPr lang="nl-NL" sz="2400" dirty="0" smtClean="0">
                <a:latin typeface="Arial" charset="0"/>
              </a:rPr>
            </a:br>
            <a:r>
              <a:rPr lang="nl-NL" sz="2400" dirty="0" smtClean="0">
                <a:latin typeface="Arial" charset="0"/>
              </a:rPr>
              <a:t>normale </a:t>
            </a:r>
            <a:r>
              <a:rPr lang="nl-NL" sz="2400" dirty="0">
                <a:latin typeface="Arial" charset="0"/>
              </a:rPr>
              <a:t>trommelvlies?</a:t>
            </a:r>
            <a:r>
              <a:rPr lang="nl-NL" dirty="0">
                <a:latin typeface="Arial" charset="0"/>
              </a:rPr>
              <a:t/>
            </a:r>
            <a:br>
              <a:rPr lang="nl-NL" dirty="0">
                <a:latin typeface="Arial" charset="0"/>
              </a:rPr>
            </a:br>
            <a:endParaRPr lang="nl-NL" dirty="0" smtClean="0">
              <a:latin typeface="Arial" charset="0"/>
            </a:endParaRPr>
          </a:p>
        </p:txBody>
      </p:sp>
      <p:sp>
        <p:nvSpPr>
          <p:cNvPr id="236549" name="Rectangle 5"/>
          <p:cNvSpPr>
            <a:spLocks noChangeArrowheads="1"/>
          </p:cNvSpPr>
          <p:nvPr/>
        </p:nvSpPr>
        <p:spPr bwMode="auto">
          <a:xfrm>
            <a:off x="1563511" y="1484313"/>
            <a:ext cx="288995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defRPr/>
            </a:pPr>
            <a:r>
              <a:rPr lang="nl-NL" b="1" dirty="0">
                <a:solidFill>
                  <a:schemeClr val="tx2"/>
                </a:solidFill>
              </a:rPr>
              <a:t>  doorschijnend</a:t>
            </a:r>
          </a:p>
          <a:p>
            <a:pPr>
              <a:buFontTx/>
              <a:buChar char="•"/>
              <a:defRPr/>
            </a:pPr>
            <a:r>
              <a:rPr lang="nl-NL" b="1" dirty="0">
                <a:solidFill>
                  <a:schemeClr val="tx2"/>
                </a:solidFill>
              </a:rPr>
              <a:t>  parelgrijs</a:t>
            </a:r>
          </a:p>
          <a:p>
            <a:pPr>
              <a:buFontTx/>
              <a:buChar char="•"/>
              <a:defRPr/>
            </a:pPr>
            <a:r>
              <a:rPr lang="nl-NL" b="1" dirty="0">
                <a:solidFill>
                  <a:schemeClr val="tx2"/>
                </a:solidFill>
              </a:rPr>
              <a:t>  normale lichtreflex</a:t>
            </a:r>
          </a:p>
          <a:p>
            <a:pPr>
              <a:buFontTx/>
              <a:buChar char="•"/>
              <a:defRPr/>
            </a:pPr>
            <a:r>
              <a:rPr lang="nl-NL" b="1" dirty="0">
                <a:solidFill>
                  <a:schemeClr val="tx2"/>
                </a:solidFill>
              </a:rPr>
              <a:t>  niet ingetrokken</a:t>
            </a:r>
          </a:p>
          <a:p>
            <a:pPr>
              <a:buFontTx/>
              <a:buChar char="•"/>
              <a:defRPr/>
            </a:pPr>
            <a:endParaRPr lang="nl-NL" dirty="0">
              <a:solidFill>
                <a:schemeClr val="tx2"/>
              </a:solidFill>
              <a:effectLst>
                <a:outerShdw blurRad="38100" dist="38100" dir="2700000" algn="tl">
                  <a:srgbClr val="000000"/>
                </a:outerShdw>
              </a:effectLst>
            </a:endParaRPr>
          </a:p>
        </p:txBody>
      </p:sp>
      <p:pic>
        <p:nvPicPr>
          <p:cNvPr id="122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34" y="4652964"/>
            <a:ext cx="1857022"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067" y="4652964"/>
            <a:ext cx="1857022"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022" y="4652963"/>
            <a:ext cx="2112434"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12" descr="normal%20T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6022" y="2565401"/>
            <a:ext cx="2112434"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oor kijken"/>
          <p:cNvPicPr>
            <a:picLocks noChangeAspect="1" noChangeArrowheads="1"/>
          </p:cNvPicPr>
          <p:nvPr/>
        </p:nvPicPr>
        <p:blipFill>
          <a:blip r:embed="rId7">
            <a:extLst>
              <a:ext uri="{28A0092B-C50C-407E-A947-70E740481C1C}">
                <a14:useLocalDpi xmlns:a14="http://schemas.microsoft.com/office/drawing/2010/main" val="0"/>
              </a:ext>
            </a:extLst>
          </a:blip>
          <a:srcRect l="3073"/>
          <a:stretch>
            <a:fillRect/>
          </a:stretch>
        </p:blipFill>
        <p:spPr bwMode="auto">
          <a:xfrm>
            <a:off x="6620934" y="476250"/>
            <a:ext cx="204752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descr="https://www.knocare.nl/uploads/873466_2012-02-13105436.00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0089" y="4652964"/>
            <a:ext cx="2006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9847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5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mn-lt"/>
              </a:rPr>
              <a:t>Otitis Media </a:t>
            </a:r>
            <a:r>
              <a:rPr lang="nl-NL" dirty="0" err="1">
                <a:latin typeface="+mn-lt"/>
              </a:rPr>
              <a:t>A</a:t>
            </a:r>
            <a:r>
              <a:rPr lang="nl-NL" dirty="0" err="1" smtClean="0">
                <a:latin typeface="+mn-lt"/>
              </a:rPr>
              <a:t>cuta</a:t>
            </a:r>
            <a:r>
              <a:rPr lang="nl-NL" dirty="0" smtClean="0">
                <a:latin typeface="+mn-lt"/>
              </a:rPr>
              <a:t>: OMA</a:t>
            </a:r>
            <a:endParaRPr lang="nl-NL" dirty="0">
              <a:latin typeface="+mn-lt"/>
            </a:endParaRPr>
          </a:p>
        </p:txBody>
      </p:sp>
    </p:spTree>
    <p:extLst>
      <p:ext uri="{BB962C8B-B14F-4D97-AF65-F5344CB8AC3E}">
        <p14:creationId xmlns:p14="http://schemas.microsoft.com/office/powerpoint/2010/main" val="50793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5" descr="oma3_bijgesneden"/>
          <p:cNvPicPr>
            <a:picLocks noChangeAspect="1" noChangeArrowheads="1"/>
          </p:cNvPicPr>
          <p:nvPr/>
        </p:nvPicPr>
        <p:blipFill>
          <a:blip r:embed="rId3">
            <a:extLst>
              <a:ext uri="{28A0092B-C50C-407E-A947-70E740481C1C}">
                <a14:useLocalDpi xmlns:a14="http://schemas.microsoft.com/office/drawing/2010/main" val="0"/>
              </a:ext>
            </a:extLst>
          </a:blip>
          <a:srcRect r="22333"/>
          <a:stretch>
            <a:fillRect/>
          </a:stretch>
        </p:blipFill>
        <p:spPr bwMode="auto">
          <a:xfrm>
            <a:off x="745067" y="2362200"/>
            <a:ext cx="395534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9" name="Text Box 9"/>
          <p:cNvSpPr txBox="1">
            <a:spLocks noChangeArrowheads="1"/>
          </p:cNvSpPr>
          <p:nvPr/>
        </p:nvSpPr>
        <p:spPr bwMode="auto">
          <a:xfrm>
            <a:off x="859367" y="1773238"/>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153610" name="Text Box 10"/>
          <p:cNvSpPr txBox="1">
            <a:spLocks noChangeArrowheads="1"/>
          </p:cNvSpPr>
          <p:nvPr/>
        </p:nvSpPr>
        <p:spPr bwMode="auto">
          <a:xfrm>
            <a:off x="5339644" y="2781300"/>
            <a:ext cx="33866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Is hier sprake </a:t>
            </a:r>
            <a:r>
              <a:rPr lang="nl-NL" dirty="0" smtClean="0"/>
              <a:t>van een </a:t>
            </a:r>
            <a:r>
              <a:rPr lang="nl-NL" dirty="0"/>
              <a:t>OMA?</a:t>
            </a:r>
            <a:endParaRPr lang="en-GB" dirty="0"/>
          </a:p>
          <a:p>
            <a:pPr>
              <a:spcBef>
                <a:spcPct val="20000"/>
              </a:spcBef>
              <a:buClr>
                <a:schemeClr val="tx1"/>
              </a:buClr>
              <a:defRPr/>
            </a:pPr>
            <a:endParaRPr lang="nl-NL" b="0" dirty="0">
              <a:latin typeface="Arial" charset="0"/>
            </a:endParaRPr>
          </a:p>
          <a:p>
            <a:pPr lvl="1">
              <a:spcBef>
                <a:spcPct val="20000"/>
              </a:spcBef>
              <a:buClr>
                <a:schemeClr val="tx1"/>
              </a:buClr>
              <a:buFont typeface="Wingdings" pitchFamily="2" charset="2"/>
              <a:buChar char="q"/>
              <a:defRPr/>
            </a:pPr>
            <a:r>
              <a:rPr lang="nl-NL" b="0" dirty="0">
                <a:latin typeface="Arial" charset="0"/>
              </a:rPr>
              <a:t> zeker</a:t>
            </a:r>
          </a:p>
          <a:p>
            <a:pPr lvl="1">
              <a:spcBef>
                <a:spcPct val="20000"/>
              </a:spcBef>
              <a:buClr>
                <a:schemeClr val="tx1"/>
              </a:buClr>
              <a:buFont typeface="Wingdings" pitchFamily="2" charset="2"/>
              <a:buChar char="q"/>
              <a:defRPr/>
            </a:pPr>
            <a:r>
              <a:rPr lang="nl-NL" b="0" dirty="0">
                <a:latin typeface="Arial" charset="0"/>
              </a:rPr>
              <a:t> waarschijnlijk</a:t>
            </a:r>
          </a:p>
          <a:p>
            <a:pPr lvl="1">
              <a:spcBef>
                <a:spcPct val="20000"/>
              </a:spcBef>
              <a:buClr>
                <a:schemeClr val="tx1"/>
              </a:buClr>
              <a:buFont typeface="Wingdings" pitchFamily="2" charset="2"/>
              <a:buChar char="q"/>
              <a:defRPr/>
            </a:pPr>
            <a:r>
              <a:rPr lang="nl-NL" b="0" dirty="0">
                <a:latin typeface="Arial" charset="0"/>
              </a:rPr>
              <a:t> onwaarschijnlijk</a:t>
            </a:r>
          </a:p>
          <a:p>
            <a:pPr lvl="1">
              <a:spcBef>
                <a:spcPct val="20000"/>
              </a:spcBef>
              <a:buClr>
                <a:schemeClr val="tx1"/>
              </a:buClr>
              <a:buFont typeface="Wingdings" pitchFamily="2" charset="2"/>
              <a:buChar char="q"/>
              <a:defRPr/>
            </a:pPr>
            <a:r>
              <a:rPr lang="nl-NL" b="0" dirty="0">
                <a:latin typeface="Arial" charset="0"/>
              </a:rPr>
              <a:t> uitgesloten</a:t>
            </a:r>
            <a:endParaRPr lang="en-GB" b="0" dirty="0">
              <a:latin typeface="Arial" charset="0"/>
            </a:endParaRPr>
          </a:p>
        </p:txBody>
      </p:sp>
      <p:sp>
        <p:nvSpPr>
          <p:cNvPr id="153612" name="Rectangle 12"/>
          <p:cNvSpPr>
            <a:spLocks noGrp="1" noChangeArrowheads="1"/>
          </p:cNvSpPr>
          <p:nvPr>
            <p:ph type="title"/>
          </p:nvPr>
        </p:nvSpPr>
        <p:spPr>
          <a:xfrm>
            <a:off x="745067" y="457200"/>
            <a:ext cx="7772400" cy="1143000"/>
          </a:xfrm>
        </p:spPr>
        <p:txBody>
          <a:bodyPr/>
          <a:lstStyle/>
          <a:p>
            <a:pPr>
              <a:defRPr/>
            </a:pPr>
            <a:r>
              <a:rPr lang="nl-NL" sz="2400" smtClean="0">
                <a:effectLst/>
                <a:latin typeface="Arial" charset="0"/>
              </a:rPr>
              <a:t>Linda van 25 jaar is verkouden en heeft sinds gisteren fikse oorpijn links en verhoging.</a:t>
            </a:r>
            <a:br>
              <a:rPr lang="nl-NL" sz="2400" smtClean="0">
                <a:effectLst/>
                <a:latin typeface="Arial" charset="0"/>
              </a:rPr>
            </a:br>
            <a:r>
              <a:rPr lang="nl-NL" sz="2400" smtClean="0">
                <a:latin typeface="Arial" charset="0"/>
              </a:rPr>
              <a:t>	</a:t>
            </a:r>
          </a:p>
        </p:txBody>
      </p:sp>
      <p:sp>
        <p:nvSpPr>
          <p:cNvPr id="2" name="Rechthoek 1"/>
          <p:cNvSpPr/>
          <p:nvPr/>
        </p:nvSpPr>
        <p:spPr>
          <a:xfrm>
            <a:off x="5932714" y="4604655"/>
            <a:ext cx="174172" cy="195943"/>
          </a:xfrm>
          <a:prstGeom prst="rect">
            <a:avLst/>
          </a:prstGeom>
          <a:solidFill>
            <a:srgbClr val="78BE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68982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0" grpId="0" autoUpdateAnimBg="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45067" y="457200"/>
            <a:ext cx="7772400" cy="1143000"/>
          </a:xfrm>
        </p:spPr>
        <p:txBody>
          <a:bodyPr/>
          <a:lstStyle/>
          <a:p>
            <a:pPr>
              <a:defRPr/>
            </a:pPr>
            <a:r>
              <a:rPr lang="nl-NL" sz="2400" dirty="0" smtClean="0">
                <a:effectLst/>
                <a:latin typeface="Arial" charset="0"/>
              </a:rPr>
              <a:t>Roos van 2 jaar wil enkele dagen niet eten, huilt veel en heeft ‘s avonds wat koorts.</a:t>
            </a:r>
            <a:br>
              <a:rPr lang="nl-NL" sz="2400" dirty="0" smtClean="0">
                <a:effectLst/>
                <a:latin typeface="Arial" charset="0"/>
              </a:rPr>
            </a:br>
            <a:r>
              <a:rPr lang="nl-NL" sz="2400" dirty="0" smtClean="0">
                <a:latin typeface="Arial" charset="0"/>
              </a:rPr>
              <a:t>	</a:t>
            </a:r>
          </a:p>
        </p:txBody>
      </p:sp>
      <p:sp>
        <p:nvSpPr>
          <p:cNvPr id="128014" name="Text Box 14"/>
          <p:cNvSpPr txBox="1">
            <a:spLocks noChangeArrowheads="1"/>
          </p:cNvSpPr>
          <p:nvPr/>
        </p:nvSpPr>
        <p:spPr bwMode="auto">
          <a:xfrm>
            <a:off x="5339644" y="2781300"/>
            <a:ext cx="3386667"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Is hier sprake van OMA?</a:t>
            </a:r>
            <a:endParaRPr lang="en-GB" dirty="0"/>
          </a:p>
          <a:p>
            <a:pPr>
              <a:spcBef>
                <a:spcPct val="20000"/>
              </a:spcBef>
              <a:buClr>
                <a:schemeClr val="tx1"/>
              </a:buClr>
              <a:defRPr/>
            </a:pPr>
            <a:endParaRPr lang="nl-NL" b="0" dirty="0">
              <a:latin typeface="Arial" charset="0"/>
            </a:endParaRPr>
          </a:p>
          <a:p>
            <a:pPr>
              <a:spcBef>
                <a:spcPct val="20000"/>
              </a:spcBef>
              <a:buClr>
                <a:schemeClr val="tx1"/>
              </a:buClr>
              <a:defRPr/>
            </a:pPr>
            <a:r>
              <a:rPr lang="nl-NL" b="0" dirty="0">
                <a:latin typeface="Arial" charset="0"/>
              </a:rPr>
              <a:t>OMA</a:t>
            </a:r>
          </a:p>
          <a:p>
            <a:pPr lvl="1">
              <a:spcBef>
                <a:spcPct val="20000"/>
              </a:spcBef>
              <a:buClr>
                <a:schemeClr val="tx1"/>
              </a:buClr>
              <a:buFont typeface="Wingdings" pitchFamily="2" charset="2"/>
              <a:buChar char="q"/>
              <a:defRPr/>
            </a:pPr>
            <a:r>
              <a:rPr lang="nl-NL" b="0" dirty="0">
                <a:latin typeface="Arial" charset="0"/>
              </a:rPr>
              <a:t> zeker</a:t>
            </a:r>
          </a:p>
          <a:p>
            <a:pPr lvl="1">
              <a:spcBef>
                <a:spcPct val="20000"/>
              </a:spcBef>
              <a:buClr>
                <a:schemeClr val="tx1"/>
              </a:buClr>
              <a:buFont typeface="Wingdings" pitchFamily="2" charset="2"/>
              <a:buChar char="q"/>
              <a:defRPr/>
            </a:pPr>
            <a:r>
              <a:rPr lang="nl-NL" b="0" dirty="0">
                <a:latin typeface="Arial" charset="0"/>
              </a:rPr>
              <a:t> waarschijnlijk</a:t>
            </a:r>
          </a:p>
          <a:p>
            <a:pPr lvl="1">
              <a:spcBef>
                <a:spcPct val="20000"/>
              </a:spcBef>
              <a:buClr>
                <a:schemeClr val="tx1"/>
              </a:buClr>
              <a:buFont typeface="Wingdings" pitchFamily="2" charset="2"/>
              <a:buChar char="q"/>
              <a:defRPr/>
            </a:pPr>
            <a:r>
              <a:rPr lang="nl-NL" b="0" dirty="0">
                <a:latin typeface="Arial" charset="0"/>
              </a:rPr>
              <a:t> onwaarschijnlijk</a:t>
            </a:r>
          </a:p>
          <a:p>
            <a:pPr lvl="1">
              <a:spcBef>
                <a:spcPct val="20000"/>
              </a:spcBef>
              <a:buClr>
                <a:schemeClr val="tx1"/>
              </a:buClr>
              <a:buFont typeface="Wingdings" pitchFamily="2" charset="2"/>
              <a:buChar char="q"/>
              <a:defRPr/>
            </a:pPr>
            <a:r>
              <a:rPr lang="nl-NL" b="0" dirty="0">
                <a:latin typeface="Arial" charset="0"/>
              </a:rPr>
              <a:t> uitgesloten</a:t>
            </a:r>
            <a:endParaRPr lang="en-GB" b="0" dirty="0">
              <a:latin typeface="Arial" charset="0"/>
            </a:endParaRPr>
          </a:p>
        </p:txBody>
      </p:sp>
      <p:sp>
        <p:nvSpPr>
          <p:cNvPr id="128015" name="Text Box 15"/>
          <p:cNvSpPr txBox="1">
            <a:spLocks noChangeArrowheads="1"/>
          </p:cNvSpPr>
          <p:nvPr/>
        </p:nvSpPr>
        <p:spPr bwMode="auto">
          <a:xfrm>
            <a:off x="859367" y="1773238"/>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14341" name="AutoShape 7" descr="data:image/jpeg;base64,/9j/4AAQSkZJRgABAQAAAQABAAD/2wCEAAkGBhQSEBQUEhQUFRQVFRoXFBYWGBQUFxgWFBQVFRcUGBgXGyYeFxklGhYYHy8gJCcpLCwsFR4xNTAqNSYrLCkBCQoKDgwOGg8PGiwkHxwsLCwsKSwsLCwpLCwsLCwsLCwsLCwsKSwsKSksLCksLCwpKSwsLCwsLCwsLCkpLCwsLP/AABEIAI4AoAMBIgACEQEDEQH/xAAcAAABBQEBAQAAAAAAAAAAAAAFAQIDBAYHAAj/xAA9EAABAgQDBQYDBwIGAwAAAAABAAIDBBEhMUFRBWFxkfAGEoGhsdETMsEHIkJSouHxcoIUIzNiksIVg7L/xAAYAQADAQEAAAAAAAAAAAAAAAAAAQIDBP/EAB0RAQEBAQEAAwEBAAAAAAAAAAABEQIhAzFBElH/2gAMAwEAAhEDEQA/AOM0SFeKRQ0eITgkKsSkkX7hrrwTCNkKuAVuDIa3RWV2dQCyKS2y60snOV5J9gULZ4/KOSuwdlAj5W8gtDL7K3V9kRhbLGiuRNsZF+yWgE0GtgNbp7tjDRvIdYei2TNmAA2F/ZQw9mUtu8sk8KVi4uxcQAKipwyOCpv2fT8Iv5LdzOzfxYa8Bj1vQuZkM23FNEsXLGTiSf8AtHJVYsvTILTPk65KhO7PIqpsa85fAF8uoS3ci8SBnRV40ta6gdfH/gf3V7uqWJBLeCYhjZhvdSFqcUiCOKRKU+XgF7g0Z56DVBJ5GR+I6/yg337gtHLSm5OkpQCgGAwRqSlK8VpIueIpWRqB0EXlJRWJaSw6xRCFAw6KcRekEKVxUph0U7xQqB5VovrxoofiApsQWPWdPp5qKE2hwzTgxYdBve413b/JVDIFp7p/tORFLIjDccNRQ8LJ7oGR0oD+Ug28FNVzWffs8165qwzs+IgINa5I6YA0xUkq6lRoPK9FFrSW/jnD9jOY57H2IsP6XVoUJdK/mywB4roG1aRI5oLNYADqS4n2We2jI0JtjfyAp4KcdM637ZiLAsaiyFRoRaeOBWljy6oTMqHAjl7pF3xoIUie5pBoRcYphScxVoNgyNG944vw/pGHO55IJLy5e9rB+I04anwFT4LbwIIysMtwGA5eqrmFz9pJeEtDJQUKlYV1pZGBYDrgrV0sQJc6cFZMMhWIMKmqlMvgVUY1R+DTxVR8NE5w9xp5e5QqXid461FSOGPj7JiI4kE23/yE34OBx6qibpbdQW64KkYZFRdTTPlmfeVmKyrTpjfhgvSsvXrh+6nnIdARjgN3VkqrmeqjH1wFSTyrrph6qrtJ4gMLnfec42brT0G9E9lyxIrTMe31KC7dZ8SMSMG1a3nc8/QKd1v9VTlYZu51CXO/bDSxUm0JGoBpcD29ksNlKDSn1ARCGA5qZbd1jZ2VpSgAtfw/lDYsCy0u1JWh6zuhToFSlXRzfGV2zKENDwMPuu/6nnbxCEOW7MmIgcw4OaW87A86LCOBFjYixGhGISrm+SejPZuBWI535Wci80HoVrYaz3ZllIb3fmeB/wAG19Xo6xypHE8FJI3C1MnDWY2ZDq4ddYLUSjskaOxRjcFbYKC/VVUgv5fwvTEzY+6vGGhu2H17oFzeqqycMh2FesedVOGVN8cSp4EADLJM4JwperabvQfwqEzJ0Irp6Z8iiUi4UqDnhT05BemyO83dWqzq4qyTaAcLcRn5pJuFhXOp8reSnhsoeA9a80s2zvACmNhzBr5KbW3xz1HKnuwg7QVvqSafRBIrOudUW2jGoGwxl83gKAepQx6InoPmIVOCdIRaVBpnTwXp14A4+HLVDpSaAit0w+hVHnixtplgdR6IVEhCpwRyebVg1B9CQh7YNT1mljXm+KkGUsc8lhe18l8Obfo8NiD+8X/UHHxXUoErQC2Cw/2lywbEl3AfNDcD/Y+3k7zQy7ql2e/0f/a//wCYY+g5owwXognZ7/R4RHebYZ64I7AZdFP4740Gxpehqj0N9K8kJ2Q2yvlOT1n8lXhFsLlI99c643VFz9KqWHGvyB4HH0WrBehQqVrw3qwyDXrVQw3VOCIy7BbT2Fyoq5DYUAkGlv4T2QLmuI8yrGXlkvMbU9b1FrSQzui3CnIfynwYBJLqVIHmnmDkOHpZPlHGmFvxUyNr7wodPPOchEaQNcCfM1zVCLKOrQAknLPkt5D2I1zQQcRVUp/YZaK18a0pgKE6XVuXfXN9osthiM8EChRCIrQciN1qha7akOji2gbSoNNxPms26FWKDpc+qa98EYlfhmta1I/UllIJrh1j9U+EwuHiT4jD6K/LwCKUCVi5fMeZB81gvtXh0ErxjDl8H3XS2y9qrm32uRbyrTkIrv8Ak6G3/ohl0zHZuJaI3e1wHGrT9FpJZyx2w4/djAZPHd8T8vmKeK1ctEug+L+Nlsj5fFWn4ofsSLbl9URIvdVyjv7RRXUw69kkGLUYXtdK5tdE2JLUuAqpSLktMioNSMMPG5ReTdeHmHB1wc/uW8jzWXbFJ9Ed2ASL1NGjDV2AU2af00zYI8MK70hFDv14pBFAB3pDM0os605q1DhClvDic0kKEGnO4HkT/HgmQ433K8fLBRvjVIp++P7Kca/15iT/AMq5vy2AzGBwyUp7UNexzXUa6lji068EF2lDIqA6rb18QL11QiG69OWtRkPFXGPU/Ue1Xhz6t5e/NBGy1HeWOpH7om40dQ9YV9fJRPYK+/iqipF7Zez/APKB1NfDoIjAl802Ss0A1s0AaIi2DZIrVaJDXHPtbmgZ5kMEH4UFoNMQ55LyD4FvNdqfDuL01OgzPgKnwXzf2j2v/ipuNHoQIjyWg0qGD7rGmmYYAPBDO0Oa6lxiMDodVs5OYD2tcPxCvjmOaxiMbAnqO+GTZxqz+rMeI8wlBLldE2NHA8Ufi4e1Fj9mTGC1MrMd4K5T6hWHcpnQ6+NvdRRD3df30SQpnXknoQCBR3Ohtuy8UY2fGod2XHJCZuJa3hx6orLJuh6xTia0UCbGGV/2KsV88PDoLPwJk96udPqr0Cd+WnHyos+mnEFv8TQUUPxQOrKuY9W0KpRZ3ukgX0JwGPmpxWiMWOM9LA9aoPHiimF8jw6ChmpqrczStOCBx9pFxdl1huVYW/6JzMca39/4Tpcd5wGI9kGhRr1OQ91pNjyxxIOv7IVBmTlhQdZoj3aJkpCoFNGZb3w8TkN6GVYv7S+0IlZF9CPix6woQzoQPiP4NaQK6vauBrU/aJ2rE7N1hkmBCBZBrbvCv3olMR3j5AYLLIqXk5p69t6alCiG2OwtqfEF/nHzDXRw1WpkplctlplzHBzDQjog7ltNkbWbFFWmhHzNzFRjfEWWkOX8bdkx3h0a2SfBoc6INKTXXJE4UzXFB4sRIYpgqZsOBVp5sVUiMqVWpxbgzNccc1YgzHnTcgsaAaWPW5KxkQHGo86e6VVKORdoEDL9ghkzOOJxruqKWommG4i9tfoFA+XIphh6pYdps7tAltBZD4NSakUVqJDFdUyHKFxuKAWQn2r2wpP40UA0DRck6deq3ez5OlLZBBtjSIhsAt3jcm2YFB5+mi0sraiR2rLG0XNfte7dfBYZKXcPixB/nuGMKGcIY0e4XOg41BT7QftIZItMGCQ+bcMMWwQcHP1fS4bzXBY0UucXOJc5xJc4kuJJuSSbknVCEZSJSEiRvJQmpaqcGnqWDHcxwcwlrhgR1cKAOTu8mGu2V2la+z6Mf+lx3HI7itJCnd65b3kQkduRIdAD3mj8LvocR5qpRrpn+OUzZ4ZrEwe1LHCvdf8Ap91MO07NH/p90z/qNiXsNLp7TvG9YsdqmD8L/wBPuvHtmwfhifp46oV/UbYRTTJRve3Mj+ViX9uoeTYn6fdQO7aw/wAkT9PugTqNs+eY3DHVS7Mi981Jt1dc+Pa9hxY/mFdh/aE1rfuQiXZVdQeV0h/Udbk5hoa5ziGtFy4kBoArck2AWL7Xfa7QGFIOv+KOQbDSEHDH/cRwGa55tbtHHmbRXnu5Q2/dYMPwjHDOqGko1F2le8kkkkkkkkkkkk1JJzJTV6qb3lJFSFIXL3fQH//Z"/>
          <p:cNvSpPr>
            <a:spLocks noChangeAspect="1" noChangeArrowheads="1"/>
          </p:cNvSpPr>
          <p:nvPr/>
        </p:nvSpPr>
        <p:spPr bwMode="auto">
          <a:xfrm>
            <a:off x="0" y="-660400"/>
            <a:ext cx="135466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endParaRPr lang="nl-NL" altLang="nl-NL"/>
          </a:p>
        </p:txBody>
      </p:sp>
      <p:sp>
        <p:nvSpPr>
          <p:cNvPr id="14342" name="AutoShape 9" descr="data:image/jpeg;base64,/9j/4AAQSkZJRgABAQAAAQABAAD/2wCEAAkGBhQSEBQUEhQUFRQVFRoXFBYWGBQUFxgWFBQVFRcUGBgXGyYeFxklGhYYHy8gJCcpLCwsFR4xNTAqNSYrLCkBCQoKDgwOGg8PGiwkHxwsLCwsKSwsLCwpLCwsLCwsLCwsLCwsKSwsKSksLCksLCwpKSwsLCwsLCwsLCkpLCwsLP/AABEIAI4AoAMBIgACEQEDEQH/xAAcAAABBQEBAQAAAAAAAAAAAAAFAQIDBAYHAAj/xAA9EAABAgQDBQYDBwIGAwAAAAABAAIDBBEhMUFRBWFxkfAGEoGhsdETMsEHIkJSouHxcoIUIzNiksIVg7L/xAAYAQADAQEAAAAAAAAAAAAAAAAAAQIDBP/EAB0RAQEBAQEAAwEBAAAAAAAAAAABEQIhAzFBElH/2gAMAwEAAhEDEQA/AOM0SFeKRQ0eITgkKsSkkX7hrrwTCNkKuAVuDIa3RWV2dQCyKS2y60snOV5J9gULZ4/KOSuwdlAj5W8gtDL7K3V9kRhbLGiuRNsZF+yWgE0GtgNbp7tjDRvIdYei2TNmAA2F/ZQw9mUtu8sk8KVi4uxcQAKipwyOCpv2fT8Iv5LdzOzfxYa8Bj1vQuZkM23FNEsXLGTiSf8AtHJVYsvTILTPk65KhO7PIqpsa85fAF8uoS3ci8SBnRV40ta6gdfH/gf3V7uqWJBLeCYhjZhvdSFqcUiCOKRKU+XgF7g0Z56DVBJ5GR+I6/yg337gtHLSm5OkpQCgGAwRqSlK8VpIueIpWRqB0EXlJRWJaSw6xRCFAw6KcRekEKVxUph0U7xQqB5VovrxoofiApsQWPWdPp5qKE2hwzTgxYdBve413b/JVDIFp7p/tORFLIjDccNRQ8LJ7oGR0oD+Ug28FNVzWffs8165qwzs+IgINa5I6YA0xUkq6lRoPK9FFrSW/jnD9jOY57H2IsP6XVoUJdK/mywB4roG1aRI5oLNYADqS4n2We2jI0JtjfyAp4KcdM637ZiLAsaiyFRoRaeOBWljy6oTMqHAjl7pF3xoIUie5pBoRcYphScxVoNgyNG944vw/pGHO55IJLy5e9rB+I04anwFT4LbwIIysMtwGA5eqrmFz9pJeEtDJQUKlYV1pZGBYDrgrV0sQJc6cFZMMhWIMKmqlMvgVUY1R+DTxVR8NE5w9xp5e5QqXid461FSOGPj7JiI4kE23/yE34OBx6qibpbdQW64KkYZFRdTTPlmfeVmKyrTpjfhgvSsvXrh+6nnIdARjgN3VkqrmeqjH1wFSTyrrph6qrtJ4gMLnfec42brT0G9E9lyxIrTMe31KC7dZ8SMSMG1a3nc8/QKd1v9VTlYZu51CXO/bDSxUm0JGoBpcD29ksNlKDSn1ARCGA5qZbd1jZ2VpSgAtfw/lDYsCy0u1JWh6zuhToFSlXRzfGV2zKENDwMPuu/6nnbxCEOW7MmIgcw4OaW87A86LCOBFjYixGhGISrm+SejPZuBWI535Wci80HoVrYaz3ZllIb3fmeB/wAG19Xo6xypHE8FJI3C1MnDWY2ZDq4ddYLUSjskaOxRjcFbYKC/VVUgv5fwvTEzY+6vGGhu2H17oFzeqqycMh2FesedVOGVN8cSp4EADLJM4JwperabvQfwqEzJ0Irp6Z8iiUi4UqDnhT05BemyO83dWqzq4qyTaAcLcRn5pJuFhXOp8reSnhsoeA9a80s2zvACmNhzBr5KbW3xz1HKnuwg7QVvqSafRBIrOudUW2jGoGwxl83gKAepQx6InoPmIVOCdIRaVBpnTwXp14A4+HLVDpSaAit0w+hVHnixtplgdR6IVEhCpwRyebVg1B9CQh7YNT1mljXm+KkGUsc8lhe18l8Obfo8NiD+8X/UHHxXUoErQC2Cw/2lywbEl3AfNDcD/Y+3k7zQy7ql2e/0f/a//wCYY+g5owwXognZ7/R4RHebYZ64I7AZdFP4740Gxpehqj0N9K8kJ2Q2yvlOT1n8lXhFsLlI99c643VFz9KqWHGvyB4HH0WrBehQqVrw3qwyDXrVQw3VOCIy7BbT2Fyoq5DYUAkGlv4T2QLmuI8yrGXlkvMbU9b1FrSQzui3CnIfynwYBJLqVIHmnmDkOHpZPlHGmFvxUyNr7wodPPOchEaQNcCfM1zVCLKOrQAknLPkt5D2I1zQQcRVUp/YZaK18a0pgKE6XVuXfXN9osthiM8EChRCIrQciN1qha7akOji2gbSoNNxPms26FWKDpc+qa98EYlfhmta1I/UllIJrh1j9U+EwuHiT4jD6K/LwCKUCVi5fMeZB81gvtXh0ErxjDl8H3XS2y9qrm32uRbyrTkIrv8Ak6G3/ohl0zHZuJaI3e1wHGrT9FpJZyx2w4/djAZPHd8T8vmKeK1ctEug+L+Nlsj5fFWn4ofsSLbl9URIvdVyjv7RRXUw69kkGLUYXtdK5tdE2JLUuAqpSLktMioNSMMPG5ReTdeHmHB1wc/uW8jzWXbFJ9Ed2ASL1NGjDV2AU2af00zYI8MK70hFDv14pBFAB3pDM0os605q1DhClvDic0kKEGnO4HkT/HgmQ433K8fLBRvjVIp++P7Kca/15iT/AMq5vy2AzGBwyUp7UNexzXUa6lji068EF2lDIqA6rb18QL11QiG69OWtRkPFXGPU/Ue1Xhz6t5e/NBGy1HeWOpH7om40dQ9YV9fJRPYK+/iqipF7Zez/APKB1NfDoIjAl802Ss0A1s0AaIi2DZIrVaJDXHPtbmgZ5kMEH4UFoNMQ55LyD4FvNdqfDuL01OgzPgKnwXzf2j2v/ipuNHoQIjyWg0qGD7rGmmYYAPBDO0Oa6lxiMDodVs5OYD2tcPxCvjmOaxiMbAnqO+GTZxqz+rMeI8wlBLldE2NHA8Ufi4e1Fj9mTGC1MrMd4K5T6hWHcpnQ6+NvdRRD3df30SQpnXknoQCBR3Ohtuy8UY2fGod2XHJCZuJa3hx6orLJuh6xTia0UCbGGV/2KsV88PDoLPwJk96udPqr0Cd+WnHyos+mnEFv8TQUUPxQOrKuY9W0KpRZ3ukgX0JwGPmpxWiMWOM9LA9aoPHiimF8jw6ChmpqrczStOCBx9pFxdl1huVYW/6JzMca39/4Tpcd5wGI9kGhRr1OQ91pNjyxxIOv7IVBmTlhQdZoj3aJkpCoFNGZb3w8TkN6GVYv7S+0IlZF9CPix6woQzoQPiP4NaQK6vauBrU/aJ2rE7N1hkmBCBZBrbvCv3olMR3j5AYLLIqXk5p69t6alCiG2OwtqfEF/nHzDXRw1WpkplctlplzHBzDQjog7ltNkbWbFFWmhHzNzFRjfEWWkOX8bdkx3h0a2SfBoc6INKTXXJE4UzXFB4sRIYpgqZsOBVp5sVUiMqVWpxbgzNccc1YgzHnTcgsaAaWPW5KxkQHGo86e6VVKORdoEDL9ghkzOOJxruqKWommG4i9tfoFA+XIphh6pYdps7tAltBZD4NSakUVqJDFdUyHKFxuKAWQn2r2wpP40UA0DRck6deq3ez5OlLZBBtjSIhsAt3jcm2YFB5+mi0sraiR2rLG0XNfte7dfBYZKXcPixB/nuGMKGcIY0e4XOg41BT7QftIZItMGCQ+bcMMWwQcHP1fS4bzXBY0UucXOJc5xJc4kuJJuSSbknVCEZSJSEiRvJQmpaqcGnqWDHcxwcwlrhgR1cKAOTu8mGu2V2la+z6Mf+lx3HI7itJCnd65b3kQkduRIdAD3mj8LvocR5qpRrpn+OUzZ4ZrEwe1LHCvdf8Ap91MO07NH/p90z/qNiXsNLp7TvG9YsdqmD8L/wBPuvHtmwfhifp46oV/UbYRTTJRve3Mj+ViX9uoeTYn6fdQO7aw/wAkT9PugTqNs+eY3DHVS7Mi981Jt1dc+Pa9hxY/mFdh/aE1rfuQiXZVdQeV0h/Udbk5hoa5ziGtFy4kBoArck2AWL7Xfa7QGFIOv+KOQbDSEHDH/cRwGa55tbtHHmbRXnu5Q2/dYMPwjHDOqGko1F2le8kkkkkkkkkkkk1JJzJTV6qb3lJFSFIXL3fQH//Z"/>
          <p:cNvSpPr>
            <a:spLocks noChangeAspect="1" noChangeArrowheads="1"/>
          </p:cNvSpPr>
          <p:nvPr/>
        </p:nvSpPr>
        <p:spPr bwMode="auto">
          <a:xfrm>
            <a:off x="135467" y="-508000"/>
            <a:ext cx="135466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endParaRPr lang="nl-NL" altLang="nl-NL"/>
          </a:p>
        </p:txBody>
      </p:sp>
      <p:pic>
        <p:nvPicPr>
          <p:cNvPr id="14343" name="Picture 11" descr="http://upload.wikimedia.org/wikipedia/commons/thumb/0/0b/Tympan-normal.jpg/200px-Tympan-norm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94" y="2582863"/>
            <a:ext cx="3904545"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a:off x="5910943" y="5116285"/>
            <a:ext cx="174172" cy="195943"/>
          </a:xfrm>
          <a:prstGeom prst="rect">
            <a:avLst/>
          </a:prstGeom>
          <a:solidFill>
            <a:srgbClr val="78BE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41060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4" grpId="0" autoUpdateAnimBg="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47098" y="588905"/>
            <a:ext cx="4351867" cy="1143000"/>
          </a:xfrm>
        </p:spPr>
        <p:txBody>
          <a:bodyPr/>
          <a:lstStyle/>
          <a:p>
            <a:pPr algn="ctr">
              <a:defRPr/>
            </a:pPr>
            <a:r>
              <a:rPr lang="nl-NL" dirty="0" smtClean="0">
                <a:latin typeface="Arial" charset="0"/>
              </a:rPr>
              <a:t>OMA</a:t>
            </a:r>
          </a:p>
        </p:txBody>
      </p:sp>
      <p:sp>
        <p:nvSpPr>
          <p:cNvPr id="242691" name="Rectangle 3"/>
          <p:cNvSpPr>
            <a:spLocks noChangeArrowheads="1"/>
          </p:cNvSpPr>
          <p:nvPr/>
        </p:nvSpPr>
        <p:spPr bwMode="auto">
          <a:xfrm>
            <a:off x="366889" y="1802835"/>
            <a:ext cx="59024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nl-NL" dirty="0">
                <a:solidFill>
                  <a:schemeClr val="tx2"/>
                </a:solidFill>
              </a:rPr>
              <a:t>Oorpijn of ziek-zijn met minimaal één van de volgende kenmerken:</a:t>
            </a:r>
          </a:p>
          <a:p>
            <a:pPr>
              <a:defRPr/>
            </a:pPr>
            <a:endParaRPr lang="nl-NL" dirty="0">
              <a:solidFill>
                <a:schemeClr val="tx2"/>
              </a:solidFill>
              <a:latin typeface="+mn-lt"/>
            </a:endParaRPr>
          </a:p>
          <a:p>
            <a:pPr>
              <a:buFont typeface="Frutiger 55" pitchFamily="34" charset="0"/>
              <a:buChar char="●"/>
              <a:defRPr/>
            </a:pPr>
            <a:r>
              <a:rPr lang="nl-NL" dirty="0">
                <a:solidFill>
                  <a:schemeClr val="tx2"/>
                </a:solidFill>
                <a:latin typeface="+mn-lt"/>
              </a:rPr>
              <a:t> </a:t>
            </a:r>
            <a:r>
              <a:rPr lang="nl-NL" dirty="0" smtClean="0">
                <a:solidFill>
                  <a:schemeClr val="tx2"/>
                </a:solidFill>
                <a:latin typeface="+mn-lt"/>
              </a:rPr>
              <a:t>Rood</a:t>
            </a:r>
            <a:r>
              <a:rPr lang="nl-NL" dirty="0">
                <a:solidFill>
                  <a:schemeClr val="tx2"/>
                </a:solidFill>
                <a:latin typeface="+mn-lt"/>
              </a:rPr>
              <a:t>, </a:t>
            </a:r>
            <a:r>
              <a:rPr lang="nl-NL" dirty="0" err="1" smtClean="0">
                <a:solidFill>
                  <a:schemeClr val="tx2"/>
                </a:solidFill>
                <a:latin typeface="+mn-lt"/>
              </a:rPr>
              <a:t>bomberend,of</a:t>
            </a:r>
            <a:r>
              <a:rPr lang="nl-NL" dirty="0" smtClean="0">
                <a:solidFill>
                  <a:schemeClr val="tx2"/>
                </a:solidFill>
                <a:latin typeface="+mn-lt"/>
              </a:rPr>
              <a:t> niet doorschijnend </a:t>
            </a:r>
            <a:r>
              <a:rPr lang="nl-NL" dirty="0">
                <a:solidFill>
                  <a:schemeClr val="tx2"/>
                </a:solidFill>
                <a:latin typeface="+mn-lt"/>
              </a:rPr>
              <a:t>TV</a:t>
            </a:r>
          </a:p>
          <a:p>
            <a:pPr>
              <a:buFont typeface="Frutiger 55" pitchFamily="34" charset="0"/>
              <a:buChar char="●"/>
              <a:defRPr/>
            </a:pPr>
            <a:r>
              <a:rPr lang="nl-NL" dirty="0">
                <a:solidFill>
                  <a:schemeClr val="tx2"/>
                </a:solidFill>
                <a:latin typeface="+mn-lt"/>
              </a:rPr>
              <a:t> </a:t>
            </a:r>
            <a:r>
              <a:rPr lang="nl-NL" dirty="0" smtClean="0">
                <a:solidFill>
                  <a:schemeClr val="tx2"/>
                </a:solidFill>
                <a:latin typeface="+mn-lt"/>
              </a:rPr>
              <a:t>Links-rechtsverschil </a:t>
            </a:r>
            <a:r>
              <a:rPr lang="nl-NL" dirty="0">
                <a:solidFill>
                  <a:schemeClr val="tx2"/>
                </a:solidFill>
                <a:latin typeface="+mn-lt"/>
              </a:rPr>
              <a:t>in roodheid</a:t>
            </a:r>
          </a:p>
          <a:p>
            <a:pPr>
              <a:buFont typeface="Frutiger 55" pitchFamily="34" charset="0"/>
              <a:buChar char="●"/>
              <a:defRPr/>
            </a:pPr>
            <a:r>
              <a:rPr lang="nl-NL" dirty="0">
                <a:solidFill>
                  <a:schemeClr val="tx2"/>
                </a:solidFill>
                <a:latin typeface="+mn-lt"/>
              </a:rPr>
              <a:t> </a:t>
            </a:r>
            <a:r>
              <a:rPr lang="nl-NL" dirty="0" smtClean="0">
                <a:solidFill>
                  <a:schemeClr val="tx2"/>
                </a:solidFill>
                <a:latin typeface="+mn-lt"/>
              </a:rPr>
              <a:t>Kort </a:t>
            </a:r>
            <a:r>
              <a:rPr lang="nl-NL" dirty="0">
                <a:solidFill>
                  <a:schemeClr val="tx2"/>
                </a:solidFill>
                <a:latin typeface="+mn-lt"/>
              </a:rPr>
              <a:t>bestaande </a:t>
            </a:r>
            <a:r>
              <a:rPr lang="nl-NL" dirty="0" err="1">
                <a:solidFill>
                  <a:schemeClr val="tx2"/>
                </a:solidFill>
                <a:latin typeface="+mn-lt"/>
              </a:rPr>
              <a:t>otorroe</a:t>
            </a:r>
            <a:r>
              <a:rPr lang="nl-NL" dirty="0">
                <a:solidFill>
                  <a:schemeClr val="tx2"/>
                </a:solidFill>
                <a:latin typeface="+mn-lt"/>
              </a:rPr>
              <a:t> (perforatie of buisje)</a:t>
            </a:r>
          </a:p>
        </p:txBody>
      </p:sp>
      <p:pic>
        <p:nvPicPr>
          <p:cNvPr id="15364" name="Picture 11" descr="oma2_bijgesn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81526"/>
            <a:ext cx="16002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4" descr="om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023" y="4581526"/>
            <a:ext cx="1787878"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7" descr="kind vasthou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022" y="2420939"/>
            <a:ext cx="1890889"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18" name="Line 30"/>
          <p:cNvSpPr>
            <a:spLocks noChangeShapeType="1"/>
          </p:cNvSpPr>
          <p:nvPr/>
        </p:nvSpPr>
        <p:spPr bwMode="auto">
          <a:xfrm flipH="1">
            <a:off x="6620933" y="3141663"/>
            <a:ext cx="383822" cy="144462"/>
          </a:xfrm>
          <a:prstGeom prst="line">
            <a:avLst/>
          </a:prstGeom>
          <a:noFill/>
          <a:ln w="133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nl-NL">
              <a:effectLst>
                <a:outerShdw blurRad="38100" dist="38100" dir="2700000" algn="tl">
                  <a:srgbClr val="000000">
                    <a:alpha val="43137"/>
                  </a:srgbClr>
                </a:outerShdw>
              </a:effectLst>
            </a:endParaRPr>
          </a:p>
        </p:txBody>
      </p:sp>
      <p:pic>
        <p:nvPicPr>
          <p:cNvPr id="1536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568" y="4581526"/>
            <a:ext cx="1600200"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32" descr="oma5_bijgesneden_cijf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0934" y="476250"/>
            <a:ext cx="1792111"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http://upload.wikimedia.org/wikipedia/commons/5/58/Otitis_media_entdifferenziert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45" y="4581525"/>
            <a:ext cx="193886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366889" y="1296989"/>
            <a:ext cx="7772400" cy="1143000"/>
          </a:xfrm>
          <a:prstGeom prst="rect">
            <a:avLst/>
          </a:prstGeom>
        </p:spPr>
        <p:txBody>
          <a:bodyPr/>
          <a:lst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a:lstStyle>
          <a:p>
            <a:pPr>
              <a:defRPr/>
            </a:pPr>
            <a:r>
              <a:rPr lang="nl-NL" sz="2400" dirty="0" smtClean="0">
                <a:latin typeface="Arial" charset="0"/>
              </a:rPr>
              <a:t>Wat zijn kenmerken van OMA?</a:t>
            </a:r>
            <a:r>
              <a:rPr lang="nl-NL" dirty="0" smtClean="0">
                <a:latin typeface="Arial" charset="0"/>
              </a:rPr>
              <a:t/>
            </a:r>
            <a:br>
              <a:rPr lang="nl-NL" dirty="0" smtClean="0">
                <a:latin typeface="Arial" charset="0"/>
              </a:rPr>
            </a:br>
            <a:endParaRPr lang="nl-NL" dirty="0" smtClean="0">
              <a:latin typeface="Arial" charset="0"/>
            </a:endParaRPr>
          </a:p>
        </p:txBody>
      </p:sp>
    </p:spTree>
    <p:extLst>
      <p:ext uri="{BB962C8B-B14F-4D97-AF65-F5344CB8AC3E}">
        <p14:creationId xmlns:p14="http://schemas.microsoft.com/office/powerpoint/2010/main" val="8467605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2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818389" y="1032486"/>
            <a:ext cx="7402748" cy="962250"/>
          </a:xfrm>
        </p:spPr>
        <p:txBody>
          <a:bodyPr/>
          <a:lstStyle/>
          <a:p>
            <a:pPr>
              <a:defRPr/>
            </a:pPr>
            <a:r>
              <a:rPr lang="nl-NL" dirty="0" smtClean="0">
                <a:latin typeface="Arial" charset="0"/>
              </a:rPr>
              <a:t>Otitis Media met Effusie: OME</a:t>
            </a:r>
          </a:p>
        </p:txBody>
      </p:sp>
      <p:pic>
        <p:nvPicPr>
          <p:cNvPr id="248836" name="Picture 4" descr="ome n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014" y="2166939"/>
            <a:ext cx="498263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95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6"/>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24279" y="2276476"/>
            <a:ext cx="3344333" cy="3800475"/>
          </a:xfrm>
          <a:noFill/>
        </p:spPr>
      </p:pic>
      <p:sp>
        <p:nvSpPr>
          <p:cNvPr id="202760" name="Text Box 8"/>
          <p:cNvSpPr txBox="1">
            <a:spLocks noChangeArrowheads="1"/>
          </p:cNvSpPr>
          <p:nvPr/>
        </p:nvSpPr>
        <p:spPr bwMode="auto">
          <a:xfrm>
            <a:off x="859367" y="1773238"/>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202763" name="Text Box 11"/>
          <p:cNvSpPr txBox="1">
            <a:spLocks noChangeArrowheads="1"/>
          </p:cNvSpPr>
          <p:nvPr/>
        </p:nvSpPr>
        <p:spPr bwMode="auto">
          <a:xfrm>
            <a:off x="5020733" y="2924175"/>
            <a:ext cx="33866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Is hier sprake van OME?</a:t>
            </a:r>
            <a:endParaRPr lang="en-GB" dirty="0"/>
          </a:p>
          <a:p>
            <a:pPr>
              <a:spcBef>
                <a:spcPct val="20000"/>
              </a:spcBef>
              <a:buClr>
                <a:schemeClr val="tx1"/>
              </a:buClr>
              <a:defRPr/>
            </a:pPr>
            <a:endParaRPr lang="nl-NL" b="0" dirty="0" smtClean="0">
              <a:latin typeface="Arial" charset="0"/>
            </a:endParaRPr>
          </a:p>
          <a:p>
            <a:pPr lvl="1">
              <a:spcBef>
                <a:spcPct val="20000"/>
              </a:spcBef>
              <a:buClr>
                <a:schemeClr val="tx1"/>
              </a:buClr>
              <a:buFont typeface="Wingdings" pitchFamily="2" charset="2"/>
              <a:buChar char="q"/>
              <a:defRPr/>
            </a:pPr>
            <a:r>
              <a:rPr lang="nl-NL" b="0" dirty="0" smtClean="0">
                <a:latin typeface="Arial" charset="0"/>
              </a:rPr>
              <a:t> zeker</a:t>
            </a:r>
          </a:p>
          <a:p>
            <a:pPr lvl="1">
              <a:spcBef>
                <a:spcPct val="20000"/>
              </a:spcBef>
              <a:buClr>
                <a:schemeClr val="tx1"/>
              </a:buClr>
              <a:buFont typeface="Wingdings" pitchFamily="2" charset="2"/>
              <a:buChar char="q"/>
              <a:defRPr/>
            </a:pPr>
            <a:r>
              <a:rPr lang="nl-NL" b="0" dirty="0" smtClean="0">
                <a:latin typeface="Arial" charset="0"/>
              </a:rPr>
              <a:t> </a:t>
            </a:r>
            <a:r>
              <a:rPr lang="nl-NL" b="0" dirty="0">
                <a:latin typeface="Arial" charset="0"/>
              </a:rPr>
              <a:t>waarschijnlijk</a:t>
            </a:r>
          </a:p>
          <a:p>
            <a:pPr lvl="1">
              <a:spcBef>
                <a:spcPct val="20000"/>
              </a:spcBef>
              <a:buClr>
                <a:schemeClr val="tx1"/>
              </a:buClr>
              <a:buFont typeface="Wingdings" pitchFamily="2" charset="2"/>
              <a:buChar char="q"/>
              <a:defRPr/>
            </a:pPr>
            <a:r>
              <a:rPr lang="nl-NL" b="0" dirty="0">
                <a:latin typeface="Arial" charset="0"/>
              </a:rPr>
              <a:t> onwaarschijnlijk</a:t>
            </a:r>
          </a:p>
          <a:p>
            <a:pPr lvl="1">
              <a:spcBef>
                <a:spcPct val="20000"/>
              </a:spcBef>
              <a:buClr>
                <a:schemeClr val="tx1"/>
              </a:buClr>
              <a:buFont typeface="Wingdings" pitchFamily="2" charset="2"/>
              <a:buChar char="q"/>
              <a:defRPr/>
            </a:pPr>
            <a:r>
              <a:rPr lang="nl-NL" b="0" dirty="0">
                <a:latin typeface="Arial" charset="0"/>
              </a:rPr>
              <a:t> uitgesloten</a:t>
            </a:r>
            <a:endParaRPr lang="en-GB" b="0" dirty="0">
              <a:latin typeface="Arial" charset="0"/>
            </a:endParaRPr>
          </a:p>
        </p:txBody>
      </p:sp>
      <p:sp>
        <p:nvSpPr>
          <p:cNvPr id="202765" name="Rectangle 13"/>
          <p:cNvSpPr>
            <a:spLocks noGrp="1" noChangeArrowheads="1"/>
          </p:cNvSpPr>
          <p:nvPr>
            <p:ph type="title"/>
          </p:nvPr>
        </p:nvSpPr>
        <p:spPr>
          <a:xfrm>
            <a:off x="745067" y="457200"/>
            <a:ext cx="7772400" cy="1143000"/>
          </a:xfrm>
        </p:spPr>
        <p:txBody>
          <a:bodyPr/>
          <a:lstStyle/>
          <a:p>
            <a:pPr>
              <a:defRPr/>
            </a:pPr>
            <a:r>
              <a:rPr lang="nl-NL" sz="2400" smtClean="0">
                <a:effectLst/>
                <a:latin typeface="Arial" charset="0"/>
              </a:rPr>
              <a:t>Margriet komt met haar vader op het spreekuur, omdat zij volgens de kleuterjuf slecht hoort.</a:t>
            </a:r>
            <a:br>
              <a:rPr lang="nl-NL" sz="2400" smtClean="0">
                <a:effectLst/>
                <a:latin typeface="Arial" charset="0"/>
              </a:rPr>
            </a:br>
            <a:r>
              <a:rPr lang="nl-NL" sz="2400" smtClean="0">
                <a:latin typeface="Arial" charset="0"/>
              </a:rPr>
              <a:t>	</a:t>
            </a:r>
          </a:p>
        </p:txBody>
      </p:sp>
      <p:sp>
        <p:nvSpPr>
          <p:cNvPr id="7" name="Rechthoek 6"/>
          <p:cNvSpPr/>
          <p:nvPr/>
        </p:nvSpPr>
        <p:spPr>
          <a:xfrm>
            <a:off x="5606142" y="3940628"/>
            <a:ext cx="174172" cy="195943"/>
          </a:xfrm>
          <a:prstGeom prst="rect">
            <a:avLst/>
          </a:prstGeom>
          <a:solidFill>
            <a:srgbClr val="78BE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96791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3" grpId="0" autoUpdateAnimBg="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descr="ome5_bijgesneden"/>
          <p:cNvPicPr>
            <a:picLocks noChangeAspect="1" noChangeArrowheads="1"/>
          </p:cNvPicPr>
          <p:nvPr/>
        </p:nvPicPr>
        <p:blipFill>
          <a:blip r:embed="rId3">
            <a:extLst>
              <a:ext uri="{28A0092B-C50C-407E-A947-70E740481C1C}">
                <a14:useLocalDpi xmlns:a14="http://schemas.microsoft.com/office/drawing/2010/main" val="0"/>
              </a:ext>
            </a:extLst>
          </a:blip>
          <a:srcRect r="18994"/>
          <a:stretch>
            <a:fillRect/>
          </a:stretch>
        </p:blipFill>
        <p:spPr bwMode="auto">
          <a:xfrm>
            <a:off x="667456" y="2060576"/>
            <a:ext cx="42248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9" name="Text Box 11"/>
          <p:cNvSpPr txBox="1">
            <a:spLocks noChangeArrowheads="1"/>
          </p:cNvSpPr>
          <p:nvPr/>
        </p:nvSpPr>
        <p:spPr bwMode="auto">
          <a:xfrm>
            <a:off x="667456" y="1484313"/>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145421" name="Text Box 13"/>
          <p:cNvSpPr txBox="1">
            <a:spLocks noChangeArrowheads="1"/>
          </p:cNvSpPr>
          <p:nvPr/>
        </p:nvSpPr>
        <p:spPr bwMode="auto">
          <a:xfrm>
            <a:off x="5276145" y="2924175"/>
            <a:ext cx="33866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Is hier sprake van OME?</a:t>
            </a:r>
            <a:endParaRPr lang="en-GB" dirty="0"/>
          </a:p>
          <a:p>
            <a:pPr>
              <a:spcBef>
                <a:spcPct val="20000"/>
              </a:spcBef>
              <a:buClr>
                <a:schemeClr val="tx1"/>
              </a:buClr>
              <a:defRPr/>
            </a:pPr>
            <a:endParaRPr lang="nl-NL" b="0" dirty="0">
              <a:latin typeface="Arial" charset="0"/>
            </a:endParaRPr>
          </a:p>
          <a:p>
            <a:pPr lvl="1">
              <a:spcBef>
                <a:spcPct val="20000"/>
              </a:spcBef>
              <a:buClr>
                <a:schemeClr val="tx1"/>
              </a:buClr>
              <a:buFont typeface="Wingdings" pitchFamily="2" charset="2"/>
              <a:buChar char="q"/>
              <a:defRPr/>
            </a:pPr>
            <a:r>
              <a:rPr lang="nl-NL" b="0" dirty="0">
                <a:latin typeface="Arial" charset="0"/>
              </a:rPr>
              <a:t> zeker</a:t>
            </a:r>
          </a:p>
          <a:p>
            <a:pPr lvl="1">
              <a:spcBef>
                <a:spcPct val="20000"/>
              </a:spcBef>
              <a:buClr>
                <a:schemeClr val="tx1"/>
              </a:buClr>
              <a:buFont typeface="Wingdings" pitchFamily="2" charset="2"/>
              <a:buChar char="q"/>
              <a:defRPr/>
            </a:pPr>
            <a:r>
              <a:rPr lang="nl-NL" b="0" dirty="0">
                <a:latin typeface="Arial" charset="0"/>
              </a:rPr>
              <a:t> waarschijnlijk</a:t>
            </a:r>
          </a:p>
          <a:p>
            <a:pPr lvl="1">
              <a:spcBef>
                <a:spcPct val="20000"/>
              </a:spcBef>
              <a:buClr>
                <a:schemeClr val="tx1"/>
              </a:buClr>
              <a:buFont typeface="Wingdings" pitchFamily="2" charset="2"/>
              <a:buChar char="q"/>
              <a:defRPr/>
            </a:pPr>
            <a:r>
              <a:rPr lang="nl-NL" b="0" dirty="0">
                <a:latin typeface="Arial" charset="0"/>
              </a:rPr>
              <a:t> onwaarschijnlijk</a:t>
            </a:r>
          </a:p>
          <a:p>
            <a:pPr lvl="1">
              <a:spcBef>
                <a:spcPct val="20000"/>
              </a:spcBef>
              <a:buClr>
                <a:schemeClr val="tx1"/>
              </a:buClr>
              <a:buFont typeface="Wingdings" pitchFamily="2" charset="2"/>
              <a:buChar char="q"/>
              <a:defRPr/>
            </a:pPr>
            <a:r>
              <a:rPr lang="nl-NL" b="0" dirty="0">
                <a:latin typeface="Arial" charset="0"/>
              </a:rPr>
              <a:t> uitgesloten</a:t>
            </a:r>
            <a:endParaRPr lang="en-GB" b="0" dirty="0">
              <a:latin typeface="Arial" charset="0"/>
            </a:endParaRPr>
          </a:p>
        </p:txBody>
      </p:sp>
      <p:sp>
        <p:nvSpPr>
          <p:cNvPr id="145423" name="Rectangle 15"/>
          <p:cNvSpPr>
            <a:spLocks noChangeArrowheads="1"/>
          </p:cNvSpPr>
          <p:nvPr/>
        </p:nvSpPr>
        <p:spPr bwMode="auto">
          <a:xfrm>
            <a:off x="730956"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bIns="0" anchor="ctr"/>
          <a:lstStyle/>
          <a:p>
            <a:pPr>
              <a:spcBef>
                <a:spcPct val="0"/>
              </a:spcBef>
              <a:defRPr/>
            </a:pPr>
            <a:r>
              <a:rPr lang="nl-NL" dirty="0">
                <a:solidFill>
                  <a:schemeClr val="tx2"/>
                </a:solidFill>
                <a:latin typeface="Arial" charset="0"/>
              </a:rPr>
              <a:t>De vader van Margriet vraagt of je even in zijn oor wil kijken, omdat hij zelf ook slechter hoort volgens zijn vrouw.</a:t>
            </a:r>
            <a:r>
              <a:rPr lang="nl-NL" dirty="0">
                <a:solidFill>
                  <a:schemeClr val="tx2"/>
                </a:solidFill>
                <a:effectLst>
                  <a:outerShdw blurRad="38100" dist="38100" dir="2700000" algn="tl">
                    <a:srgbClr val="000000"/>
                  </a:outerShdw>
                </a:effectLst>
                <a:latin typeface="Arial" charset="0"/>
              </a:rPr>
              <a:t>	</a:t>
            </a:r>
          </a:p>
        </p:txBody>
      </p:sp>
      <p:sp>
        <p:nvSpPr>
          <p:cNvPr id="8" name="Rechthoek 7"/>
          <p:cNvSpPr/>
          <p:nvPr/>
        </p:nvSpPr>
        <p:spPr>
          <a:xfrm>
            <a:off x="5856514" y="3918857"/>
            <a:ext cx="174172" cy="195943"/>
          </a:xfrm>
          <a:prstGeom prst="rect">
            <a:avLst/>
          </a:prstGeom>
          <a:solidFill>
            <a:srgbClr val="78BE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83540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1" grpId="0" autoUpdateAnimBg="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descr="ome5_bijgesneden"/>
          <p:cNvPicPr>
            <a:picLocks noChangeAspect="1" noChangeArrowheads="1"/>
          </p:cNvPicPr>
          <p:nvPr/>
        </p:nvPicPr>
        <p:blipFill>
          <a:blip r:embed="rId3">
            <a:extLst>
              <a:ext uri="{28A0092B-C50C-407E-A947-70E740481C1C}">
                <a14:useLocalDpi xmlns:a14="http://schemas.microsoft.com/office/drawing/2010/main" val="0"/>
              </a:ext>
            </a:extLst>
          </a:blip>
          <a:srcRect r="18994"/>
          <a:stretch>
            <a:fillRect/>
          </a:stretch>
        </p:blipFill>
        <p:spPr bwMode="auto">
          <a:xfrm>
            <a:off x="667456" y="2060576"/>
            <a:ext cx="42248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7" name="Picture 9"/>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67455" y="2060576"/>
            <a:ext cx="4224867" cy="4259263"/>
          </a:xfrm>
          <a:noFill/>
        </p:spPr>
      </p:pic>
      <p:sp>
        <p:nvSpPr>
          <p:cNvPr id="145422" name="Rectangle 14"/>
          <p:cNvSpPr>
            <a:spLocks noChangeArrowheads="1"/>
          </p:cNvSpPr>
          <p:nvPr/>
        </p:nvSpPr>
        <p:spPr bwMode="auto">
          <a:xfrm>
            <a:off x="667455" y="1009061"/>
            <a:ext cx="547617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spcBef>
                <a:spcPct val="30000"/>
              </a:spcBef>
            </a:pPr>
            <a:r>
              <a:rPr lang="nl-NL" altLang="nl-NL" b="0" dirty="0"/>
              <a:t>Hier zie je het slijm dat bij een </a:t>
            </a:r>
            <a:r>
              <a:rPr lang="nl-NL" altLang="nl-NL" b="0" dirty="0" smtClean="0"/>
              <a:t>operatie</a:t>
            </a:r>
          </a:p>
          <a:p>
            <a:pPr>
              <a:spcBef>
                <a:spcPct val="30000"/>
              </a:spcBef>
            </a:pPr>
            <a:r>
              <a:rPr lang="nl-NL" altLang="nl-NL" b="0" dirty="0" smtClean="0"/>
              <a:t> </a:t>
            </a:r>
            <a:r>
              <a:rPr lang="nl-NL" altLang="nl-NL" b="0" dirty="0"/>
              <a:t>uit het middenoor gezogen wordt:</a:t>
            </a:r>
          </a:p>
        </p:txBody>
      </p:sp>
      <p:sp>
        <p:nvSpPr>
          <p:cNvPr id="145423" name="Rectangle 15"/>
          <p:cNvSpPr>
            <a:spLocks noChangeArrowheads="1"/>
          </p:cNvSpPr>
          <p:nvPr/>
        </p:nvSpPr>
        <p:spPr bwMode="auto">
          <a:xfrm>
            <a:off x="730956"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bIns="0" anchor="ctr"/>
          <a:lstStyle/>
          <a:p>
            <a:pPr>
              <a:spcBef>
                <a:spcPct val="0"/>
              </a:spcBef>
              <a:defRPr/>
            </a:pPr>
            <a:endParaRPr lang="nl-NL" dirty="0">
              <a:solidFill>
                <a:schemeClr val="tx2"/>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72106664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93234" y="2051050"/>
            <a:ext cx="3403600" cy="3752850"/>
          </a:xfrm>
          <a:noFill/>
        </p:spPr>
      </p:pic>
      <p:sp>
        <p:nvSpPr>
          <p:cNvPr id="141326" name="Text Box 14"/>
          <p:cNvSpPr txBox="1">
            <a:spLocks noChangeArrowheads="1"/>
          </p:cNvSpPr>
          <p:nvPr/>
        </p:nvSpPr>
        <p:spPr bwMode="auto">
          <a:xfrm>
            <a:off x="859367" y="1484313"/>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141328" name="Text Box 16"/>
          <p:cNvSpPr txBox="1">
            <a:spLocks noChangeArrowheads="1"/>
          </p:cNvSpPr>
          <p:nvPr/>
        </p:nvSpPr>
        <p:spPr bwMode="auto">
          <a:xfrm>
            <a:off x="4892323" y="2924175"/>
            <a:ext cx="3386667"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Is hier sprake van OME?</a:t>
            </a:r>
            <a:endParaRPr lang="en-GB" dirty="0"/>
          </a:p>
          <a:p>
            <a:pPr>
              <a:defRPr/>
            </a:pPr>
            <a:r>
              <a:rPr lang="nl-NL" b="0" dirty="0"/>
              <a:t>OME:</a:t>
            </a:r>
            <a:endParaRPr lang="nl-NL" b="0" dirty="0">
              <a:latin typeface="Arial" charset="0"/>
            </a:endParaRPr>
          </a:p>
          <a:p>
            <a:pPr lvl="1">
              <a:spcBef>
                <a:spcPct val="20000"/>
              </a:spcBef>
              <a:buClr>
                <a:schemeClr val="tx1"/>
              </a:buClr>
              <a:buFont typeface="Wingdings" pitchFamily="2" charset="2"/>
              <a:buChar char="q"/>
              <a:defRPr/>
            </a:pPr>
            <a:r>
              <a:rPr lang="nl-NL" b="0" dirty="0">
                <a:latin typeface="Arial" charset="0"/>
              </a:rPr>
              <a:t> zeker</a:t>
            </a:r>
          </a:p>
          <a:p>
            <a:pPr lvl="1">
              <a:spcBef>
                <a:spcPct val="20000"/>
              </a:spcBef>
              <a:buClr>
                <a:schemeClr val="tx1"/>
              </a:buClr>
              <a:buFont typeface="Wingdings" pitchFamily="2" charset="2"/>
              <a:buChar char="q"/>
              <a:defRPr/>
            </a:pPr>
            <a:r>
              <a:rPr lang="nl-NL" b="0" dirty="0">
                <a:latin typeface="Arial" charset="0"/>
              </a:rPr>
              <a:t> waarschijnlijk</a:t>
            </a:r>
          </a:p>
          <a:p>
            <a:pPr lvl="1">
              <a:spcBef>
                <a:spcPct val="20000"/>
              </a:spcBef>
              <a:buClr>
                <a:schemeClr val="tx1"/>
              </a:buClr>
              <a:buFont typeface="Wingdings" pitchFamily="2" charset="2"/>
              <a:buChar char="q"/>
              <a:defRPr/>
            </a:pPr>
            <a:r>
              <a:rPr lang="nl-NL" b="0" dirty="0">
                <a:latin typeface="Arial" charset="0"/>
              </a:rPr>
              <a:t> onwaarschijnlijk</a:t>
            </a:r>
          </a:p>
          <a:p>
            <a:pPr lvl="1">
              <a:spcBef>
                <a:spcPct val="20000"/>
              </a:spcBef>
              <a:buClr>
                <a:schemeClr val="tx1"/>
              </a:buClr>
              <a:buFont typeface="Wingdings" pitchFamily="2" charset="2"/>
              <a:buChar char="q"/>
              <a:defRPr/>
            </a:pPr>
            <a:r>
              <a:rPr lang="nl-NL" b="0" dirty="0">
                <a:latin typeface="Arial" charset="0"/>
              </a:rPr>
              <a:t> uitgesloten</a:t>
            </a:r>
            <a:endParaRPr lang="en-GB" b="0" dirty="0">
              <a:latin typeface="Arial" charset="0"/>
            </a:endParaRPr>
          </a:p>
        </p:txBody>
      </p:sp>
      <p:sp>
        <p:nvSpPr>
          <p:cNvPr id="141331" name="Rectangle 19"/>
          <p:cNvSpPr>
            <a:spLocks noChangeArrowheads="1"/>
          </p:cNvSpPr>
          <p:nvPr/>
        </p:nvSpPr>
        <p:spPr bwMode="auto">
          <a:xfrm>
            <a:off x="730956"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bIns="0" anchor="ctr"/>
          <a:lstStyle/>
          <a:p>
            <a:pPr>
              <a:spcBef>
                <a:spcPct val="0"/>
              </a:spcBef>
              <a:defRPr/>
            </a:pPr>
            <a:r>
              <a:rPr lang="nl-NL">
                <a:solidFill>
                  <a:schemeClr val="tx2"/>
                </a:solidFill>
                <a:latin typeface="Arial" charset="0"/>
              </a:rPr>
              <a:t>Dit is het trommelvlies van een jongetje van 3 jaar dat op het spreekuur kwam met gedragsproblemen.</a:t>
            </a:r>
            <a:endParaRPr lang="nl-NL">
              <a:solidFill>
                <a:schemeClr val="tx2"/>
              </a:solidFill>
              <a:effectLst>
                <a:outerShdw blurRad="38100" dist="38100" dir="2700000" algn="tl">
                  <a:srgbClr val="000000"/>
                </a:outerShdw>
              </a:effectLst>
              <a:latin typeface="Arial" charset="0"/>
            </a:endParaRPr>
          </a:p>
        </p:txBody>
      </p:sp>
      <p:sp>
        <p:nvSpPr>
          <p:cNvPr id="6" name="Rechthoek 5"/>
          <p:cNvSpPr/>
          <p:nvPr/>
        </p:nvSpPr>
        <p:spPr>
          <a:xfrm>
            <a:off x="5486399" y="4269612"/>
            <a:ext cx="174172" cy="195943"/>
          </a:xfrm>
          <a:prstGeom prst="rect">
            <a:avLst/>
          </a:prstGeom>
          <a:solidFill>
            <a:srgbClr val="78BE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21883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8" grpId="0" autoUpdateAnimBg="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nl-NL" dirty="0" smtClean="0"/>
              <a:t>Anatomie van trommelvlies</a:t>
            </a:r>
            <a:endParaRPr lang="nl-NL" dirty="0"/>
          </a:p>
        </p:txBody>
      </p:sp>
      <p:pic>
        <p:nvPicPr>
          <p:cNvPr id="4099" name="Picture 5" descr="http://os1.amc.nl/celbiologie/20112012/4.dok/oor/graphics/net88a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334" y="1700213"/>
            <a:ext cx="5439834"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460344"/>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852698" y="260351"/>
            <a:ext cx="4351867" cy="1143000"/>
          </a:xfrm>
        </p:spPr>
        <p:txBody>
          <a:bodyPr/>
          <a:lstStyle/>
          <a:p>
            <a:pPr algn="ctr">
              <a:defRPr/>
            </a:pPr>
            <a:r>
              <a:rPr lang="nl-NL" dirty="0" smtClean="0">
                <a:latin typeface="Arial" charset="0"/>
              </a:rPr>
              <a:t>OME</a:t>
            </a:r>
          </a:p>
        </p:txBody>
      </p:sp>
      <p:sp>
        <p:nvSpPr>
          <p:cNvPr id="246787" name="Rectangle 3"/>
          <p:cNvSpPr>
            <a:spLocks noChangeArrowheads="1"/>
          </p:cNvSpPr>
          <p:nvPr/>
        </p:nvSpPr>
        <p:spPr bwMode="auto">
          <a:xfrm>
            <a:off x="512240" y="1670050"/>
            <a:ext cx="6172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solidFill>
                  <a:schemeClr val="tx2"/>
                </a:solidFill>
                <a:latin typeface="Arial" charset="0"/>
              </a:rPr>
              <a:t>OME </a:t>
            </a:r>
            <a:r>
              <a:rPr lang="nl-NL" dirty="0" smtClean="0">
                <a:solidFill>
                  <a:schemeClr val="tx2"/>
                </a:solidFill>
                <a:latin typeface="Arial" charset="0"/>
              </a:rPr>
              <a:t>is vrij </a:t>
            </a:r>
            <a:r>
              <a:rPr lang="nl-NL" u="sng" dirty="0">
                <a:solidFill>
                  <a:schemeClr val="tx2"/>
                </a:solidFill>
                <a:latin typeface="Arial" charset="0"/>
              </a:rPr>
              <a:t>zeker</a:t>
            </a:r>
            <a:r>
              <a:rPr lang="nl-NL" dirty="0">
                <a:solidFill>
                  <a:schemeClr val="tx2"/>
                </a:solidFill>
                <a:latin typeface="Arial" charset="0"/>
              </a:rPr>
              <a:t> </a:t>
            </a:r>
            <a:r>
              <a:rPr lang="nl-NL" dirty="0" smtClean="0">
                <a:solidFill>
                  <a:schemeClr val="tx2"/>
                </a:solidFill>
                <a:latin typeface="Arial" charset="0"/>
              </a:rPr>
              <a:t>bij</a:t>
            </a:r>
            <a:endParaRPr lang="nl-NL" dirty="0">
              <a:solidFill>
                <a:schemeClr val="tx2"/>
              </a:solidFill>
              <a:latin typeface="Arial" charset="0"/>
            </a:endParaRPr>
          </a:p>
          <a:p>
            <a:pPr marL="342900" indent="-342900">
              <a:buFont typeface="Arial" panose="020B0604020202020204" pitchFamily="34" charset="0"/>
              <a:buChar char="•"/>
              <a:defRPr/>
            </a:pPr>
            <a:r>
              <a:rPr lang="nl-NL" dirty="0">
                <a:solidFill>
                  <a:schemeClr val="tx2"/>
                </a:solidFill>
                <a:latin typeface="Arial" charset="0"/>
              </a:rPr>
              <a:t> </a:t>
            </a:r>
            <a:r>
              <a:rPr lang="nl-NL" dirty="0" smtClean="0">
                <a:solidFill>
                  <a:schemeClr val="tx2"/>
                </a:solidFill>
                <a:latin typeface="Arial" charset="0"/>
              </a:rPr>
              <a:t>vloeistofspiegel </a:t>
            </a:r>
            <a:r>
              <a:rPr lang="nl-NL" dirty="0">
                <a:solidFill>
                  <a:schemeClr val="tx2"/>
                </a:solidFill>
                <a:latin typeface="Arial" charset="0"/>
              </a:rPr>
              <a:t>achter het TV</a:t>
            </a:r>
          </a:p>
          <a:p>
            <a:pPr marL="342900" indent="-342900">
              <a:buFont typeface="Arial" panose="020B0604020202020204" pitchFamily="34" charset="0"/>
              <a:buChar char="•"/>
              <a:defRPr/>
            </a:pPr>
            <a:r>
              <a:rPr lang="nl-NL" dirty="0">
                <a:solidFill>
                  <a:schemeClr val="tx2"/>
                </a:solidFill>
                <a:latin typeface="Arial" charset="0"/>
              </a:rPr>
              <a:t> luchtbellen achter het </a:t>
            </a:r>
            <a:r>
              <a:rPr lang="nl-NL" dirty="0" smtClean="0">
                <a:solidFill>
                  <a:schemeClr val="tx2"/>
                </a:solidFill>
                <a:latin typeface="Arial" charset="0"/>
              </a:rPr>
              <a:t>TV</a:t>
            </a:r>
            <a:endParaRPr lang="nl-NL" dirty="0">
              <a:solidFill>
                <a:schemeClr val="tx2"/>
              </a:solidFill>
              <a:latin typeface="Arial" charset="0"/>
            </a:endParaRPr>
          </a:p>
        </p:txBody>
      </p:sp>
      <p:sp>
        <p:nvSpPr>
          <p:cNvPr id="246795" name="Rectangle 11"/>
          <p:cNvSpPr>
            <a:spLocks noChangeArrowheads="1"/>
          </p:cNvSpPr>
          <p:nvPr/>
        </p:nvSpPr>
        <p:spPr bwMode="auto">
          <a:xfrm>
            <a:off x="512240" y="299720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defRPr/>
            </a:pPr>
            <a:r>
              <a:rPr lang="nl-NL" dirty="0">
                <a:solidFill>
                  <a:schemeClr val="tx2"/>
                </a:solidFill>
                <a:latin typeface="Arial" charset="0"/>
              </a:rPr>
              <a:t>OME is </a:t>
            </a:r>
            <a:r>
              <a:rPr lang="nl-NL" u="sng" dirty="0">
                <a:solidFill>
                  <a:schemeClr val="tx2"/>
                </a:solidFill>
                <a:latin typeface="Arial" charset="0"/>
              </a:rPr>
              <a:t>onwaarschijnlijk</a:t>
            </a:r>
            <a:r>
              <a:rPr lang="nl-NL" dirty="0">
                <a:solidFill>
                  <a:schemeClr val="tx2"/>
                </a:solidFill>
                <a:latin typeface="Arial" charset="0"/>
              </a:rPr>
              <a:t> bij</a:t>
            </a:r>
          </a:p>
          <a:p>
            <a:pPr marL="457200" indent="-457200">
              <a:buFont typeface="Arial" panose="020B0604020202020204" pitchFamily="34" charset="0"/>
              <a:buChar char="•"/>
              <a:defRPr/>
            </a:pPr>
            <a:r>
              <a:rPr lang="nl-NL" dirty="0">
                <a:solidFill>
                  <a:schemeClr val="tx2"/>
                </a:solidFill>
                <a:latin typeface="Arial" charset="0"/>
              </a:rPr>
              <a:t>normaal TV</a:t>
            </a:r>
          </a:p>
        </p:txBody>
      </p:sp>
      <p:pic>
        <p:nvPicPr>
          <p:cNvPr id="20486" name="Picture 12" descr="ome met luchtbel"/>
          <p:cNvPicPr>
            <a:picLocks noChangeAspect="1" noChangeArrowheads="1"/>
          </p:cNvPicPr>
          <p:nvPr/>
        </p:nvPicPr>
        <p:blipFill>
          <a:blip r:embed="rId3">
            <a:extLst>
              <a:ext uri="{28A0092B-C50C-407E-A947-70E740481C1C}">
                <a14:useLocalDpi xmlns:a14="http://schemas.microsoft.com/office/drawing/2010/main" val="0"/>
              </a:ext>
            </a:extLst>
          </a:blip>
          <a:srcRect l="51250"/>
          <a:stretch>
            <a:fillRect/>
          </a:stretch>
        </p:blipFill>
        <p:spPr bwMode="auto">
          <a:xfrm>
            <a:off x="2396067" y="4554539"/>
            <a:ext cx="16637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45" y="4581525"/>
            <a:ext cx="1631244"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850" y="4540251"/>
            <a:ext cx="1690940"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5" descr="OME"/>
          <p:cNvPicPr>
            <a:picLocks noChangeAspect="1" noChangeArrowheads="1"/>
          </p:cNvPicPr>
          <p:nvPr>
            <p:ph type="clipArt" sz="half" idx="1"/>
          </p:nvPr>
        </p:nvPicPr>
        <p:blipFill>
          <a:blip r:embed="rId6">
            <a:extLst>
              <a:ext uri="{28A0092B-C50C-407E-A947-70E740481C1C}">
                <a14:useLocalDpi xmlns:a14="http://schemas.microsoft.com/office/drawing/2010/main" val="0"/>
              </a:ext>
            </a:extLst>
          </a:blip>
          <a:srcRect/>
          <a:stretch>
            <a:fillRect/>
          </a:stretch>
        </p:blipFill>
        <p:spPr>
          <a:xfrm>
            <a:off x="6300611" y="4554539"/>
            <a:ext cx="1663700" cy="181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0" name="Picture 16" descr="OME2"/>
          <p:cNvPicPr>
            <a:picLocks noChangeAspect="1" noChangeArrowheads="1"/>
          </p:cNvPicPr>
          <p:nvPr/>
        </p:nvPicPr>
        <p:blipFill>
          <a:blip r:embed="rId7">
            <a:extLst>
              <a:ext uri="{28A0092B-C50C-407E-A947-70E740481C1C}">
                <a14:useLocalDpi xmlns:a14="http://schemas.microsoft.com/office/drawing/2010/main" val="0"/>
              </a:ext>
            </a:extLst>
          </a:blip>
          <a:srcRect r="11974"/>
          <a:stretch>
            <a:fillRect/>
          </a:stretch>
        </p:blipFill>
        <p:spPr bwMode="auto">
          <a:xfrm>
            <a:off x="6994670" y="2505828"/>
            <a:ext cx="1919111"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ome4"/>
          <p:cNvPicPr>
            <a:picLocks noChangeAspect="1" noChangeArrowheads="1"/>
          </p:cNvPicPr>
          <p:nvPr/>
        </p:nvPicPr>
        <p:blipFill>
          <a:blip r:embed="rId8">
            <a:extLst>
              <a:ext uri="{28A0092B-C50C-407E-A947-70E740481C1C}">
                <a14:useLocalDpi xmlns:a14="http://schemas.microsoft.com/office/drawing/2010/main" val="0"/>
              </a:ext>
            </a:extLst>
          </a:blip>
          <a:srcRect t="11111" b="2846"/>
          <a:stretch>
            <a:fillRect/>
          </a:stretch>
        </p:blipFill>
        <p:spPr bwMode="auto">
          <a:xfrm>
            <a:off x="6994669" y="395288"/>
            <a:ext cx="1919111"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71713" y="1021026"/>
            <a:ext cx="4416402" cy="461665"/>
          </a:xfrm>
          <a:prstGeom prst="rect">
            <a:avLst/>
          </a:prstGeom>
        </p:spPr>
        <p:txBody>
          <a:bodyPr wrap="none">
            <a:spAutoFit/>
          </a:bodyPr>
          <a:lstStyle/>
          <a:p>
            <a:r>
              <a:rPr lang="nl-NL" dirty="0">
                <a:solidFill>
                  <a:srgbClr val="004B9B"/>
                </a:solidFill>
                <a:latin typeface="Arial" charset="0"/>
              </a:rPr>
              <a:t>Wat zijn kenmerken van </a:t>
            </a:r>
            <a:r>
              <a:rPr lang="nl-NL" dirty="0" smtClean="0">
                <a:solidFill>
                  <a:srgbClr val="004B9B"/>
                </a:solidFill>
                <a:latin typeface="Arial" charset="0"/>
              </a:rPr>
              <a:t>OME?</a:t>
            </a:r>
            <a:endParaRPr lang="nl-NL" dirty="0">
              <a:solidFill>
                <a:srgbClr val="004B9B"/>
              </a:solidFill>
            </a:endParaRPr>
          </a:p>
        </p:txBody>
      </p:sp>
    </p:spTree>
    <p:extLst>
      <p:ext uri="{BB962C8B-B14F-4D97-AF65-F5344CB8AC3E}">
        <p14:creationId xmlns:p14="http://schemas.microsoft.com/office/powerpoint/2010/main" val="27790141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p:bldP spid="2467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mn-lt"/>
              </a:rPr>
              <a:t>Otitis </a:t>
            </a:r>
            <a:r>
              <a:rPr lang="nl-NL" dirty="0" smtClean="0">
                <a:latin typeface="+mn-lt"/>
              </a:rPr>
              <a:t>Externa</a:t>
            </a:r>
            <a:endParaRPr lang="nl-NL" dirty="0">
              <a:latin typeface="+mn-lt"/>
            </a:endParaRPr>
          </a:p>
        </p:txBody>
      </p:sp>
    </p:spTree>
    <p:extLst>
      <p:ext uri="{BB962C8B-B14F-4D97-AF65-F5344CB8AC3E}">
        <p14:creationId xmlns:p14="http://schemas.microsoft.com/office/powerpoint/2010/main" val="2067526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872" y="326571"/>
            <a:ext cx="7772400" cy="1143000"/>
          </a:xfrm>
        </p:spPr>
        <p:txBody>
          <a:bodyPr/>
          <a:lstStyle/>
          <a:p>
            <a:pPr>
              <a:defRPr/>
            </a:pPr>
            <a:r>
              <a:rPr lang="nl-NL" sz="2400" dirty="0" err="1" smtClean="0"/>
              <a:t>Dhr</a:t>
            </a:r>
            <a:r>
              <a:rPr lang="nl-NL" sz="2400" dirty="0" smtClean="0"/>
              <a:t> de Vries </a:t>
            </a:r>
            <a:r>
              <a:rPr lang="nl-NL" sz="2400" dirty="0" smtClean="0"/>
              <a:t>van 62 jaar, heeft </a:t>
            </a:r>
            <a:r>
              <a:rPr lang="nl-NL" sz="2400" dirty="0" smtClean="0"/>
              <a:t>jeuk en afscheiding uit zijn rechter oor</a:t>
            </a:r>
            <a:endParaRPr lang="nl-NL" sz="2400" dirty="0"/>
          </a:p>
        </p:txBody>
      </p:sp>
      <p:pic>
        <p:nvPicPr>
          <p:cNvPr id="21507" name="Picture 6" descr="http://otoscopy.hawkelibrary.com/albums/album04/Fig7_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2" y="2293939"/>
            <a:ext cx="385092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237872" y="1734005"/>
            <a:ext cx="3392311" cy="461963"/>
          </a:xfrm>
          <a:prstGeom prst="rect">
            <a:avLst/>
          </a:prstGeom>
          <a:noFill/>
        </p:spPr>
        <p:txBody>
          <a:bodyPr>
            <a:spAutoFit/>
          </a:bodyPr>
          <a:lstStyle/>
          <a:p>
            <a:pPr>
              <a:defRPr/>
            </a:pPr>
            <a:r>
              <a:rPr lang="nl-NL" dirty="0"/>
              <a:t>Beschrijf wat je ziet:</a:t>
            </a:r>
            <a:endParaRPr lang="en-GB" dirty="0"/>
          </a:p>
        </p:txBody>
      </p:sp>
      <p:sp>
        <p:nvSpPr>
          <p:cNvPr id="4" name="Tekstvak 3"/>
          <p:cNvSpPr txBox="1">
            <a:spLocks noChangeArrowheads="1"/>
          </p:cNvSpPr>
          <p:nvPr/>
        </p:nvSpPr>
        <p:spPr bwMode="auto">
          <a:xfrm>
            <a:off x="4572000" y="2293939"/>
            <a:ext cx="40329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r>
              <a:rPr lang="nl-NL" altLang="nl-NL" b="0" dirty="0">
                <a:latin typeface="Arial" panose="020B0604020202020204" pitchFamily="34" charset="0"/>
                <a:cs typeface="Arial" panose="020B0604020202020204" pitchFamily="34" charset="0"/>
              </a:rPr>
              <a:t>Een gezwollen gehoorgang met </a:t>
            </a:r>
            <a:r>
              <a:rPr lang="nl-NL" altLang="nl-NL" b="0" dirty="0" err="1" smtClean="0">
                <a:latin typeface="Arial" panose="020B0604020202020204" pitchFamily="34" charset="0"/>
                <a:cs typeface="Arial" panose="020B0604020202020204" pitchFamily="34" charset="0"/>
              </a:rPr>
              <a:t>debris</a:t>
            </a:r>
            <a:r>
              <a:rPr lang="nl-NL" altLang="nl-NL" b="0" dirty="0" smtClean="0">
                <a:latin typeface="Arial" panose="020B0604020202020204" pitchFamily="34" charset="0"/>
                <a:cs typeface="Arial" panose="020B0604020202020204" pitchFamily="34" charset="0"/>
              </a:rPr>
              <a:t>. </a:t>
            </a:r>
          </a:p>
          <a:p>
            <a:endParaRPr lang="nl-NL" altLang="nl-NL" b="0" dirty="0">
              <a:latin typeface="Arial" panose="020B0604020202020204" pitchFamily="34" charset="0"/>
              <a:cs typeface="Arial" panose="020B0604020202020204" pitchFamily="34" charset="0"/>
            </a:endParaRPr>
          </a:p>
          <a:p>
            <a:endParaRPr lang="nl-NL" altLang="nl-NL" b="0" dirty="0" smtClean="0">
              <a:latin typeface="Arial" panose="020B0604020202020204" pitchFamily="34" charset="0"/>
              <a:cs typeface="Arial" panose="020B0604020202020204" pitchFamily="34" charset="0"/>
            </a:endParaRPr>
          </a:p>
          <a:p>
            <a:r>
              <a:rPr lang="nl-NL" altLang="nl-NL" b="0" dirty="0" smtClean="0">
                <a:latin typeface="Arial" panose="020B0604020202020204" pitchFamily="34" charset="0"/>
                <a:cs typeface="Arial" panose="020B0604020202020204" pitchFamily="34" charset="0"/>
              </a:rPr>
              <a:t>Passend bij: otitis </a:t>
            </a:r>
            <a:r>
              <a:rPr lang="nl-NL" altLang="nl-NL" b="0" dirty="0">
                <a:latin typeface="Arial" panose="020B0604020202020204" pitchFamily="34" charset="0"/>
                <a:cs typeface="Arial" panose="020B0604020202020204" pitchFamily="34" charset="0"/>
              </a:rPr>
              <a:t>externa</a:t>
            </a:r>
          </a:p>
        </p:txBody>
      </p:sp>
    </p:spTree>
    <p:extLst>
      <p:ext uri="{BB962C8B-B14F-4D97-AF65-F5344CB8AC3E}">
        <p14:creationId xmlns:p14="http://schemas.microsoft.com/office/powerpoint/2010/main" val="42443305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822" y="424543"/>
            <a:ext cx="7772400" cy="1143000"/>
          </a:xfrm>
        </p:spPr>
        <p:txBody>
          <a:bodyPr/>
          <a:lstStyle/>
          <a:p>
            <a:pPr algn="ctr">
              <a:defRPr/>
            </a:pPr>
            <a:r>
              <a:rPr lang="nl-NL" dirty="0" smtClean="0"/>
              <a:t>Otitis externa</a:t>
            </a:r>
            <a:endParaRPr lang="nl-NL" dirty="0"/>
          </a:p>
        </p:txBody>
      </p:sp>
      <p:sp>
        <p:nvSpPr>
          <p:cNvPr id="22531" name="Tekstvak 4"/>
          <p:cNvSpPr txBox="1">
            <a:spLocks noChangeArrowheads="1"/>
          </p:cNvSpPr>
          <p:nvPr/>
        </p:nvSpPr>
        <p:spPr bwMode="auto">
          <a:xfrm>
            <a:off x="468678" y="1849439"/>
            <a:ext cx="73603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buFont typeface="Arial" charset="0"/>
              <a:buChar char="•"/>
            </a:pPr>
            <a:r>
              <a:rPr lang="nl-NL" altLang="nl-NL" b="0" dirty="0">
                <a:solidFill>
                  <a:srgbClr val="00448E"/>
                </a:solidFill>
              </a:rPr>
              <a:t>Gehoorgang: zwelling, schilfering, roodheid, </a:t>
            </a:r>
            <a:r>
              <a:rPr lang="nl-NL" altLang="nl-NL" b="0" dirty="0" err="1">
                <a:solidFill>
                  <a:srgbClr val="00448E"/>
                </a:solidFill>
              </a:rPr>
              <a:t>otorroe</a:t>
            </a:r>
            <a:r>
              <a:rPr lang="nl-NL" altLang="nl-NL" b="0" dirty="0">
                <a:solidFill>
                  <a:srgbClr val="00448E"/>
                </a:solidFill>
              </a:rPr>
              <a:t>, </a:t>
            </a:r>
            <a:r>
              <a:rPr lang="nl-NL" altLang="nl-NL" b="0" dirty="0" err="1">
                <a:solidFill>
                  <a:srgbClr val="00448E"/>
                </a:solidFill>
              </a:rPr>
              <a:t>vesiculae</a:t>
            </a:r>
            <a:r>
              <a:rPr lang="nl-NL" altLang="nl-NL" b="0" dirty="0">
                <a:solidFill>
                  <a:srgbClr val="00448E"/>
                </a:solidFill>
              </a:rPr>
              <a:t> en erosies</a:t>
            </a:r>
          </a:p>
          <a:p>
            <a:pPr>
              <a:buFont typeface="Arial" charset="0"/>
              <a:buChar char="•"/>
            </a:pPr>
            <a:endParaRPr lang="nl-NL" altLang="nl-NL" b="0" dirty="0">
              <a:solidFill>
                <a:srgbClr val="00448E"/>
              </a:solidFill>
            </a:endParaRPr>
          </a:p>
          <a:p>
            <a:pPr>
              <a:buFont typeface="Arial" charset="0"/>
              <a:buChar char="•"/>
            </a:pPr>
            <a:r>
              <a:rPr lang="nl-NL" altLang="nl-NL" b="0" dirty="0">
                <a:solidFill>
                  <a:srgbClr val="00448E"/>
                </a:solidFill>
              </a:rPr>
              <a:t>Trommelvlies: intact, </a:t>
            </a:r>
            <a:r>
              <a:rPr lang="nl-NL" altLang="nl-NL" b="0" dirty="0" smtClean="0">
                <a:solidFill>
                  <a:srgbClr val="00448E"/>
                </a:solidFill>
              </a:rPr>
              <a:t>meestal geen ontstekingsverschijnselen</a:t>
            </a:r>
            <a:endParaRPr lang="nl-NL" altLang="nl-NL" b="0" dirty="0">
              <a:solidFill>
                <a:srgbClr val="00448E"/>
              </a:solidFill>
            </a:endParaRPr>
          </a:p>
        </p:txBody>
      </p:sp>
      <p:pic>
        <p:nvPicPr>
          <p:cNvPr id="22532" name="Picture 2" descr="http://www.skillslab.ugent.be/images/imagesLeerpaden/neuskeeloorcursus/chronic%20otitis%20exter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9" y="4648654"/>
            <a:ext cx="25019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http://otoscopy.hawkelibrary.com/albums/album04/Fig7_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879" y="4627109"/>
            <a:ext cx="187677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www.life-worldwide.org/assets/uploads/images/severe-otitis-extern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1" y="4650242"/>
            <a:ext cx="187677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http://www.gezondenzo.net/wp-content/uploads/2009/04/jeuk-in-de-or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234" y="3995057"/>
            <a:ext cx="2372480" cy="277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468678" y="1195197"/>
            <a:ext cx="5461560" cy="461665"/>
          </a:xfrm>
          <a:prstGeom prst="rect">
            <a:avLst/>
          </a:prstGeom>
        </p:spPr>
        <p:txBody>
          <a:bodyPr wrap="none">
            <a:spAutoFit/>
          </a:bodyPr>
          <a:lstStyle/>
          <a:p>
            <a:r>
              <a:rPr lang="nl-NL" dirty="0">
                <a:solidFill>
                  <a:srgbClr val="004B9B"/>
                </a:solidFill>
                <a:latin typeface="Arial" charset="0"/>
              </a:rPr>
              <a:t>Wat zijn kenmerken van </a:t>
            </a:r>
            <a:r>
              <a:rPr lang="nl-NL" dirty="0" smtClean="0">
                <a:solidFill>
                  <a:srgbClr val="004B9B"/>
                </a:solidFill>
                <a:latin typeface="Arial" charset="0"/>
              </a:rPr>
              <a:t>otitis externa?</a:t>
            </a:r>
            <a:endParaRPr lang="nl-NL" dirty="0">
              <a:solidFill>
                <a:srgbClr val="004B9B"/>
              </a:solidFill>
            </a:endParaRPr>
          </a:p>
        </p:txBody>
      </p:sp>
    </p:spTree>
    <p:extLst>
      <p:ext uri="{BB962C8B-B14F-4D97-AF65-F5344CB8AC3E}">
        <p14:creationId xmlns:p14="http://schemas.microsoft.com/office/powerpoint/2010/main" val="6042948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p:txBody>
          <a:bodyPr/>
          <a:lstStyle/>
          <a:p>
            <a:pPr algn="ctr">
              <a:defRPr/>
            </a:pPr>
            <a:r>
              <a:rPr lang="nl-NL" dirty="0" smtClean="0">
                <a:latin typeface="Arial" charset="0"/>
              </a:rPr>
              <a:t>Extra beelden/casuïstiek</a:t>
            </a:r>
          </a:p>
        </p:txBody>
      </p:sp>
      <p:sp>
        <p:nvSpPr>
          <p:cNvPr id="2" name="Ondertitel 1"/>
          <p:cNvSpPr>
            <a:spLocks noGrp="1"/>
          </p:cNvSpPr>
          <p:nvPr>
            <p:ph type="subTitle" idx="1"/>
          </p:nvPr>
        </p:nvSpPr>
        <p:spPr/>
        <p:txBody>
          <a:bodyPr/>
          <a:lstStyle/>
          <a:p>
            <a:endParaRPr lang="nl-NL" dirty="0" smtClean="0"/>
          </a:p>
          <a:p>
            <a:r>
              <a:rPr lang="nl-NL" dirty="0" smtClean="0">
                <a:sym typeface="Wingdings" panose="05000000000000000000" pitchFamily="2" charset="2"/>
              </a:rPr>
              <a:t> </a:t>
            </a:r>
            <a:r>
              <a:rPr lang="nl-NL" dirty="0" smtClean="0"/>
              <a:t>Indien er nog tijd over is</a:t>
            </a:r>
            <a:endParaRPr lang="nl-NL" dirty="0"/>
          </a:p>
        </p:txBody>
      </p:sp>
      <p:pic>
        <p:nvPicPr>
          <p:cNvPr id="30722" name="Picture 2" descr="Afbeeldingsresultaat voor horlo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144" y="4214843"/>
            <a:ext cx="2428939" cy="242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301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587829"/>
            <a:ext cx="7772400" cy="1143000"/>
          </a:xfrm>
        </p:spPr>
        <p:txBody>
          <a:bodyPr/>
          <a:lstStyle/>
          <a:p>
            <a:pPr>
              <a:defRPr/>
            </a:pPr>
            <a:r>
              <a:rPr lang="nl-NL" sz="2400" dirty="0" smtClean="0">
                <a:effectLst/>
                <a:latin typeface="Arial" charset="0"/>
              </a:rPr>
              <a:t>Een 28 jarige man bezoekt je spreekuur </a:t>
            </a:r>
            <a:r>
              <a:rPr lang="nl-NL" sz="2400" dirty="0" err="1" smtClean="0">
                <a:effectLst/>
                <a:latin typeface="Arial" charset="0"/>
              </a:rPr>
              <a:t>ivm</a:t>
            </a:r>
            <a:r>
              <a:rPr lang="nl-NL" sz="2400" dirty="0" smtClean="0">
                <a:effectLst/>
                <a:latin typeface="Arial" charset="0"/>
              </a:rPr>
              <a:t> recidiverende periodes van een loopoor, met name na het zwemmen. Als kind had hij vaak oorontsteking.</a:t>
            </a:r>
            <a:endParaRPr lang="nl-NL" sz="2400" dirty="0" smtClean="0">
              <a:latin typeface="Arial" charset="0"/>
            </a:endParaRPr>
          </a:p>
        </p:txBody>
      </p:sp>
      <p:pic>
        <p:nvPicPr>
          <p:cNvPr id="24579" name="Picture 10" descr="perforatie_chronisch_gedraaid"/>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92785" y="2579913"/>
            <a:ext cx="3216182" cy="3800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099" name="Rectangle 3"/>
          <p:cNvSpPr>
            <a:spLocks noGrp="1" noChangeArrowheads="1"/>
          </p:cNvSpPr>
          <p:nvPr>
            <p:ph type="body" sz="half" idx="3"/>
          </p:nvPr>
        </p:nvSpPr>
        <p:spPr>
          <a:xfrm>
            <a:off x="4380089" y="2579913"/>
            <a:ext cx="4504267" cy="3671663"/>
          </a:xfrm>
        </p:spPr>
        <p:txBody>
          <a:bodyPr/>
          <a:lstStyle/>
          <a:p>
            <a:pPr>
              <a:buFontTx/>
              <a:buNone/>
            </a:pPr>
            <a:r>
              <a:rPr lang="nl-NL" altLang="nl-NL" sz="2400" dirty="0" smtClean="0">
                <a:latin typeface="Arial" charset="0"/>
              </a:rPr>
              <a:t>	</a:t>
            </a:r>
            <a:r>
              <a:rPr lang="nl-NL" altLang="nl-NL" sz="2400" dirty="0" smtClean="0">
                <a:solidFill>
                  <a:schemeClr val="tx2"/>
                </a:solidFill>
                <a:latin typeface="Arial" charset="0"/>
              </a:rPr>
              <a:t>Je ziet een niet doorschijnend trommelvlies, met lichte injectie </a:t>
            </a:r>
            <a:r>
              <a:rPr lang="nl-NL" altLang="nl-NL" sz="2400" dirty="0" smtClean="0">
                <a:solidFill>
                  <a:schemeClr val="tx2"/>
                </a:solidFill>
                <a:latin typeface="Arial" charset="0"/>
              </a:rPr>
              <a:t>op de </a:t>
            </a:r>
            <a:r>
              <a:rPr lang="nl-NL" altLang="nl-NL" sz="2400" dirty="0" smtClean="0">
                <a:solidFill>
                  <a:schemeClr val="tx2"/>
                </a:solidFill>
                <a:latin typeface="Arial" charset="0"/>
              </a:rPr>
              <a:t>hamersteel en een centrale niervormige perforatie</a:t>
            </a:r>
          </a:p>
          <a:p>
            <a:endParaRPr lang="nl-NL" altLang="nl-NL" sz="2400" dirty="0" smtClean="0">
              <a:solidFill>
                <a:schemeClr val="tx2"/>
              </a:solidFill>
              <a:latin typeface="Arial" charset="0"/>
            </a:endParaRPr>
          </a:p>
          <a:p>
            <a:pPr>
              <a:buFontTx/>
              <a:buNone/>
            </a:pPr>
            <a:r>
              <a:rPr lang="nl-NL" altLang="nl-NL" sz="2400" dirty="0" smtClean="0">
                <a:solidFill>
                  <a:schemeClr val="tx2"/>
                </a:solidFill>
                <a:latin typeface="Arial" charset="0"/>
              </a:rPr>
              <a:t>	Een ander oor met hetzelfde beeld</a:t>
            </a:r>
          </a:p>
          <a:p>
            <a:endParaRPr lang="nl-NL" altLang="nl-NL" sz="2400" b="1" dirty="0" smtClean="0">
              <a:solidFill>
                <a:schemeClr val="tx2"/>
              </a:solidFill>
              <a:latin typeface="Arial" charset="0"/>
            </a:endParaRPr>
          </a:p>
          <a:p>
            <a:pPr marL="0" indent="0">
              <a:buNone/>
            </a:pPr>
            <a:endParaRPr lang="nl-NL" altLang="nl-NL" sz="2400" b="1" dirty="0" smtClean="0">
              <a:latin typeface="Arial" charset="0"/>
            </a:endParaRPr>
          </a:p>
        </p:txBody>
      </p:sp>
      <p:pic>
        <p:nvPicPr>
          <p:cNvPr id="132108" name="Picture 1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92683" y="2579914"/>
            <a:ext cx="3216284" cy="3801836"/>
          </a:xfrm>
          <a:noFill/>
        </p:spPr>
      </p:pic>
      <p:sp>
        <p:nvSpPr>
          <p:cNvPr id="132110" name="Text Box 14"/>
          <p:cNvSpPr txBox="1">
            <a:spLocks noChangeArrowheads="1"/>
          </p:cNvSpPr>
          <p:nvPr/>
        </p:nvSpPr>
        <p:spPr bwMode="auto">
          <a:xfrm>
            <a:off x="692451" y="1861458"/>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Tree>
    <p:extLst>
      <p:ext uri="{BB962C8B-B14F-4D97-AF65-F5344CB8AC3E}">
        <p14:creationId xmlns:p14="http://schemas.microsoft.com/office/powerpoint/2010/main" val="2860481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03956" y="549275"/>
            <a:ext cx="8174567" cy="1143000"/>
          </a:xfrm>
        </p:spPr>
        <p:txBody>
          <a:bodyPr/>
          <a:lstStyle/>
          <a:p>
            <a:pPr>
              <a:defRPr/>
            </a:pPr>
            <a:r>
              <a:rPr lang="nl-NL" sz="2400" dirty="0" smtClean="0">
                <a:effectLst/>
                <a:latin typeface="Arial" charset="0"/>
              </a:rPr>
              <a:t/>
            </a:r>
            <a:br>
              <a:rPr lang="nl-NL" sz="2400" dirty="0" smtClean="0">
                <a:effectLst/>
                <a:latin typeface="Arial" charset="0"/>
              </a:rPr>
            </a:br>
            <a:r>
              <a:rPr lang="nl-NL" sz="2400" dirty="0" smtClean="0">
                <a:effectLst/>
                <a:latin typeface="Arial" charset="0"/>
              </a:rPr>
              <a:t>Een man van 32 jaar komt op het spreekuur met sinds enkele maanden een chronisch recidiverend loopoor links. Je hebt hem een week geleden een </a:t>
            </a:r>
            <a:r>
              <a:rPr lang="nl-NL" sz="2400" dirty="0" err="1" smtClean="0">
                <a:effectLst/>
                <a:latin typeface="Arial" charset="0"/>
              </a:rPr>
              <a:t>oordruppel</a:t>
            </a:r>
            <a:r>
              <a:rPr lang="nl-NL" sz="2400" dirty="0" smtClean="0">
                <a:effectLst/>
                <a:latin typeface="Arial" charset="0"/>
              </a:rPr>
              <a:t> gegeven. Het is nu wel beter, maar hij hoort nog steeds minder met zijn linker oor.</a:t>
            </a:r>
            <a:br>
              <a:rPr lang="nl-NL" sz="2400" dirty="0" smtClean="0">
                <a:effectLst/>
                <a:latin typeface="Arial" charset="0"/>
              </a:rPr>
            </a:br>
            <a:r>
              <a:rPr lang="nl-NL" sz="2400" dirty="0" smtClean="0">
                <a:effectLst/>
                <a:latin typeface="Arial" charset="0"/>
              </a:rPr>
              <a:t>	</a:t>
            </a:r>
            <a:r>
              <a:rPr lang="nl-NL" sz="2400" dirty="0" smtClean="0">
                <a:latin typeface="Arial" charset="0"/>
              </a:rPr>
              <a:t/>
            </a:r>
            <a:br>
              <a:rPr lang="nl-NL" sz="2400" dirty="0" smtClean="0">
                <a:latin typeface="Arial" charset="0"/>
              </a:rPr>
            </a:br>
            <a:endParaRPr lang="nl-NL" sz="2400" dirty="0" smtClean="0">
              <a:latin typeface="Arial" charset="0"/>
            </a:endParaRPr>
          </a:p>
        </p:txBody>
      </p:sp>
      <p:pic>
        <p:nvPicPr>
          <p:cNvPr id="25603" name="Picture 19" descr="cholesteatoom_bijgesneden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4913" y="3055522"/>
            <a:ext cx="3319942" cy="3568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619" name="Rectangle 3"/>
          <p:cNvSpPr>
            <a:spLocks noGrp="1" noChangeArrowheads="1"/>
          </p:cNvSpPr>
          <p:nvPr>
            <p:ph type="body" sz="half" idx="3"/>
          </p:nvPr>
        </p:nvSpPr>
        <p:spPr>
          <a:xfrm>
            <a:off x="4572000" y="2965448"/>
            <a:ext cx="3818467" cy="3646489"/>
          </a:xfrm>
        </p:spPr>
        <p:txBody>
          <a:bodyPr/>
          <a:lstStyle/>
          <a:p>
            <a:pPr>
              <a:buFontTx/>
              <a:buNone/>
            </a:pPr>
            <a:r>
              <a:rPr lang="nl-NL" altLang="nl-NL" sz="2400" b="1" dirty="0">
                <a:solidFill>
                  <a:schemeClr val="tx2"/>
                </a:solidFill>
                <a:latin typeface="Arial" charset="0"/>
              </a:rPr>
              <a:t> </a:t>
            </a:r>
            <a:r>
              <a:rPr lang="nl-NL" altLang="nl-NL" sz="2400" b="1" dirty="0" smtClean="0">
                <a:solidFill>
                  <a:schemeClr val="tx2"/>
                </a:solidFill>
                <a:latin typeface="Arial" charset="0"/>
              </a:rPr>
              <a:t>   </a:t>
            </a:r>
            <a:r>
              <a:rPr lang="nl-NL" altLang="nl-NL" sz="2400" dirty="0" smtClean="0">
                <a:solidFill>
                  <a:schemeClr val="tx2"/>
                </a:solidFill>
                <a:latin typeface="Arial" charset="0"/>
              </a:rPr>
              <a:t>Je </a:t>
            </a:r>
            <a:r>
              <a:rPr lang="nl-NL" altLang="nl-NL" sz="2400" dirty="0" smtClean="0">
                <a:solidFill>
                  <a:schemeClr val="tx2"/>
                </a:solidFill>
                <a:latin typeface="Arial" charset="0"/>
              </a:rPr>
              <a:t>ziet </a:t>
            </a:r>
            <a:r>
              <a:rPr lang="nl-NL" altLang="nl-NL" sz="2400" dirty="0" smtClean="0">
                <a:solidFill>
                  <a:schemeClr val="tx2"/>
                </a:solidFill>
                <a:latin typeface="Arial" charset="0"/>
              </a:rPr>
              <a:t>in </a:t>
            </a:r>
            <a:r>
              <a:rPr lang="nl-NL" altLang="nl-NL" sz="2400" dirty="0" smtClean="0">
                <a:solidFill>
                  <a:schemeClr val="tx2"/>
                </a:solidFill>
                <a:latin typeface="Arial" charset="0"/>
              </a:rPr>
              <a:t>het oor </a:t>
            </a:r>
            <a:r>
              <a:rPr lang="nl-NL" altLang="nl-NL" sz="2400" dirty="0" err="1" smtClean="0">
                <a:solidFill>
                  <a:schemeClr val="tx2"/>
                </a:solidFill>
                <a:latin typeface="Arial" charset="0"/>
              </a:rPr>
              <a:t>kortstvorming</a:t>
            </a:r>
            <a:r>
              <a:rPr lang="nl-NL" altLang="nl-NL" sz="2400" dirty="0" smtClean="0">
                <a:solidFill>
                  <a:schemeClr val="tx2"/>
                </a:solidFill>
                <a:latin typeface="Arial" charset="0"/>
              </a:rPr>
              <a:t> </a:t>
            </a:r>
            <a:r>
              <a:rPr lang="nl-NL" altLang="nl-NL" sz="2400" dirty="0" smtClean="0">
                <a:solidFill>
                  <a:schemeClr val="tx2"/>
                </a:solidFill>
                <a:latin typeface="Arial" charset="0"/>
              </a:rPr>
              <a:t>en </a:t>
            </a:r>
            <a:r>
              <a:rPr lang="nl-NL" altLang="nl-NL" sz="2400" dirty="0" err="1" smtClean="0">
                <a:solidFill>
                  <a:schemeClr val="tx2"/>
                </a:solidFill>
                <a:latin typeface="Arial" charset="0"/>
              </a:rPr>
              <a:t>epitheelingroei</a:t>
            </a:r>
            <a:r>
              <a:rPr lang="nl-NL" altLang="nl-NL" sz="2400" dirty="0" smtClean="0">
                <a:solidFill>
                  <a:schemeClr val="tx2"/>
                </a:solidFill>
                <a:latin typeface="Arial" charset="0"/>
              </a:rPr>
              <a:t> in de regio van </a:t>
            </a:r>
            <a:r>
              <a:rPr lang="nl-NL" altLang="nl-NL" sz="2400" dirty="0" err="1" smtClean="0">
                <a:solidFill>
                  <a:schemeClr val="tx2"/>
                </a:solidFill>
                <a:latin typeface="Arial" charset="0"/>
              </a:rPr>
              <a:t>Shrapnell</a:t>
            </a:r>
            <a:endParaRPr lang="nl-NL" altLang="nl-NL" sz="2400" dirty="0" smtClean="0">
              <a:solidFill>
                <a:schemeClr val="tx2"/>
              </a:solidFill>
              <a:latin typeface="Arial" charset="0"/>
            </a:endParaRPr>
          </a:p>
          <a:p>
            <a:pPr>
              <a:buFontTx/>
              <a:buNone/>
            </a:pPr>
            <a:endParaRPr lang="nl-NL" altLang="nl-NL" sz="2400" dirty="0">
              <a:solidFill>
                <a:schemeClr val="tx2"/>
              </a:solidFill>
              <a:latin typeface="Arial" charset="0"/>
            </a:endParaRPr>
          </a:p>
          <a:p>
            <a:pPr>
              <a:buFontTx/>
              <a:buNone/>
            </a:pPr>
            <a:r>
              <a:rPr lang="nl-NL" altLang="nl-NL" sz="2400" dirty="0" smtClean="0">
                <a:solidFill>
                  <a:schemeClr val="tx2"/>
                </a:solidFill>
                <a:latin typeface="Arial" charset="0"/>
              </a:rPr>
              <a:t>    Passend bij: </a:t>
            </a:r>
            <a:r>
              <a:rPr lang="nl-NL" altLang="nl-NL" sz="2400" dirty="0" err="1" smtClean="0">
                <a:solidFill>
                  <a:schemeClr val="tx2"/>
                </a:solidFill>
                <a:latin typeface="Arial" charset="0"/>
              </a:rPr>
              <a:t>cholesteatoom</a:t>
            </a:r>
            <a:endParaRPr lang="nl-NL" altLang="nl-NL" sz="2400" dirty="0" smtClean="0">
              <a:solidFill>
                <a:schemeClr val="tx2"/>
              </a:solidFill>
              <a:latin typeface="Arial" charset="0"/>
            </a:endParaRPr>
          </a:p>
          <a:p>
            <a:endParaRPr lang="nl-NL" altLang="nl-NL" sz="2400" dirty="0" smtClean="0">
              <a:solidFill>
                <a:schemeClr val="tx2"/>
              </a:solidFill>
              <a:latin typeface="Arial" charset="0"/>
            </a:endParaRPr>
          </a:p>
          <a:p>
            <a:pPr marL="0" indent="0">
              <a:buNone/>
            </a:pPr>
            <a:endParaRPr lang="nl-NL" altLang="nl-NL" sz="2400" b="1" dirty="0" smtClean="0">
              <a:latin typeface="Arial" charset="0"/>
            </a:endParaRPr>
          </a:p>
        </p:txBody>
      </p:sp>
      <p:pic>
        <p:nvPicPr>
          <p:cNvPr id="111639" name="Picture 23"/>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74913" y="2965450"/>
            <a:ext cx="3319942" cy="3653675"/>
          </a:xfrm>
          <a:noFill/>
        </p:spPr>
      </p:pic>
      <p:pic>
        <p:nvPicPr>
          <p:cNvPr id="11164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13" y="2965449"/>
            <a:ext cx="3265512" cy="359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5322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75545" y="533400"/>
            <a:ext cx="7772400" cy="1143000"/>
          </a:xfrm>
        </p:spPr>
        <p:txBody>
          <a:bodyPr/>
          <a:lstStyle/>
          <a:p>
            <a:pPr>
              <a:defRPr/>
            </a:pPr>
            <a:r>
              <a:rPr lang="nl-NL" sz="2400" dirty="0" smtClean="0">
                <a:effectLst/>
                <a:latin typeface="Arial" charset="0"/>
              </a:rPr>
              <a:t>Pascalle is 24 jaar, ze is ruim 1 week verkouden en heeft sinds gisteren hevige oorpijn. Ze hoort wel goed.</a:t>
            </a:r>
            <a:br>
              <a:rPr lang="nl-NL" sz="2400" dirty="0" smtClean="0">
                <a:effectLst/>
                <a:latin typeface="Arial" charset="0"/>
              </a:rPr>
            </a:br>
            <a:r>
              <a:rPr lang="nl-NL" sz="2200" dirty="0" smtClean="0"/>
              <a:t>	</a:t>
            </a:r>
            <a:endParaRPr lang="nl-NL" sz="2600" dirty="0" smtClean="0"/>
          </a:p>
        </p:txBody>
      </p:sp>
      <p:pic>
        <p:nvPicPr>
          <p:cNvPr id="125965" name="Picture 13" descr="myringitis_gedraaid_blauw"/>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75545" y="2489568"/>
            <a:ext cx="3033889" cy="354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5" name="Rectangle 3"/>
          <p:cNvSpPr>
            <a:spLocks noGrp="1" noChangeArrowheads="1"/>
          </p:cNvSpPr>
          <p:nvPr>
            <p:ph type="body" sz="half" idx="3"/>
          </p:nvPr>
        </p:nvSpPr>
        <p:spPr>
          <a:xfrm>
            <a:off x="4639734" y="2263776"/>
            <a:ext cx="3818467" cy="3687761"/>
          </a:xfrm>
        </p:spPr>
        <p:txBody>
          <a:bodyPr/>
          <a:lstStyle/>
          <a:p>
            <a:pPr>
              <a:buFontTx/>
              <a:buNone/>
            </a:pPr>
            <a:r>
              <a:rPr lang="nl-NL" altLang="nl-NL" sz="2600" dirty="0" smtClean="0"/>
              <a:t>	</a:t>
            </a:r>
            <a:r>
              <a:rPr lang="nl-NL" altLang="nl-NL" sz="2400" dirty="0" smtClean="0">
                <a:solidFill>
                  <a:schemeClr val="tx2"/>
                </a:solidFill>
                <a:latin typeface="Arial" charset="0"/>
              </a:rPr>
              <a:t>Je ziet in het rechteroor enkele met vocht gevulde blaasjes</a:t>
            </a:r>
            <a:r>
              <a:rPr lang="nl-NL" altLang="nl-NL" sz="2400" dirty="0" smtClean="0">
                <a:solidFill>
                  <a:schemeClr val="tx2"/>
                </a:solidFill>
                <a:latin typeface="Arial" charset="0"/>
              </a:rPr>
              <a:t>.</a:t>
            </a:r>
          </a:p>
          <a:p>
            <a:pPr>
              <a:buFontTx/>
              <a:buNone/>
            </a:pPr>
            <a:endParaRPr lang="nl-NL" altLang="nl-NL" sz="2400" dirty="0">
              <a:solidFill>
                <a:schemeClr val="tx2"/>
              </a:solidFill>
              <a:latin typeface="Arial" charset="0"/>
            </a:endParaRPr>
          </a:p>
          <a:p>
            <a:pPr>
              <a:buNone/>
            </a:pPr>
            <a:r>
              <a:rPr lang="nl-NL" altLang="nl-NL" sz="2400" dirty="0">
                <a:solidFill>
                  <a:schemeClr val="tx2"/>
                </a:solidFill>
                <a:latin typeface="Arial" charset="0"/>
              </a:rPr>
              <a:t>    Passend </a:t>
            </a:r>
            <a:r>
              <a:rPr lang="nl-NL" altLang="nl-NL" sz="2400" dirty="0" smtClean="0">
                <a:solidFill>
                  <a:schemeClr val="tx2"/>
                </a:solidFill>
                <a:latin typeface="Arial" charset="0"/>
              </a:rPr>
              <a:t>bij: </a:t>
            </a:r>
            <a:r>
              <a:rPr lang="nl-NL" altLang="nl-NL" sz="2400" dirty="0">
                <a:solidFill>
                  <a:schemeClr val="tx2"/>
                </a:solidFill>
                <a:latin typeface="Arial" charset="0"/>
              </a:rPr>
              <a:t>myringitis </a:t>
            </a:r>
            <a:r>
              <a:rPr lang="nl-NL" altLang="nl-NL" sz="2400" dirty="0" err="1">
                <a:solidFill>
                  <a:schemeClr val="tx2"/>
                </a:solidFill>
                <a:latin typeface="Arial" charset="0"/>
              </a:rPr>
              <a:t>bullosa</a:t>
            </a:r>
            <a:endParaRPr lang="nl-NL" altLang="nl-NL" sz="2400" dirty="0">
              <a:solidFill>
                <a:schemeClr val="tx2"/>
              </a:solidFill>
              <a:latin typeface="Arial" charset="0"/>
            </a:endParaRPr>
          </a:p>
          <a:p>
            <a:pPr>
              <a:buNone/>
            </a:pPr>
            <a:endParaRPr lang="nl-NL" altLang="nl-NL" sz="2400" dirty="0" smtClean="0">
              <a:solidFill>
                <a:schemeClr val="tx2"/>
              </a:solidFill>
              <a:latin typeface="Arial" charset="0"/>
            </a:endParaRPr>
          </a:p>
          <a:p>
            <a:endParaRPr lang="nl-NL" altLang="nl-NL" sz="2400" b="1" dirty="0" smtClean="0">
              <a:solidFill>
                <a:schemeClr val="tx2"/>
              </a:solidFill>
              <a:latin typeface="Arial" charset="0"/>
            </a:endParaRPr>
          </a:p>
          <a:p>
            <a:pPr marL="0" indent="0">
              <a:buNone/>
            </a:pPr>
            <a:endParaRPr lang="nl-NL" altLang="nl-NL" sz="2400" b="1" dirty="0" smtClean="0">
              <a:latin typeface="Arial" charset="0"/>
            </a:endParaRPr>
          </a:p>
        </p:txBody>
      </p:sp>
      <p:pic>
        <p:nvPicPr>
          <p:cNvPr id="125967" name="Picture 15"/>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5545" y="2263777"/>
            <a:ext cx="3080120" cy="3765916"/>
          </a:xfrm>
          <a:noFill/>
        </p:spPr>
      </p:pic>
    </p:spTree>
    <p:extLst>
      <p:ext uri="{BB962C8B-B14F-4D97-AF65-F5344CB8AC3E}">
        <p14:creationId xmlns:p14="http://schemas.microsoft.com/office/powerpoint/2010/main" val="33654376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45067" y="457200"/>
            <a:ext cx="7772400" cy="1143000"/>
          </a:xfrm>
        </p:spPr>
        <p:txBody>
          <a:bodyPr/>
          <a:lstStyle/>
          <a:p>
            <a:pPr>
              <a:defRPr/>
            </a:pPr>
            <a:r>
              <a:rPr lang="nl-NL" sz="2400" dirty="0" smtClean="0">
                <a:effectLst/>
                <a:latin typeface="Arial" charset="0"/>
              </a:rPr>
              <a:t>Je doet lichamelijk onderzoek voor een hypotheekkeuring. De 32 jarige man heeft vroeger wel eens een oorontsteking gehad, maar de laatste 15 jaar geen oorklachten</a:t>
            </a:r>
            <a:r>
              <a:rPr lang="nl-NL" sz="2400" dirty="0" smtClean="0">
                <a:latin typeface="Arial" charset="0"/>
              </a:rPr>
              <a:t> meer.</a:t>
            </a:r>
            <a:endParaRPr lang="nl-NL" sz="2600" dirty="0" smtClean="0"/>
          </a:p>
        </p:txBody>
      </p:sp>
      <p:sp>
        <p:nvSpPr>
          <p:cNvPr id="118787" name="Rectangle 3"/>
          <p:cNvSpPr>
            <a:spLocks noGrp="1" noChangeArrowheads="1"/>
          </p:cNvSpPr>
          <p:nvPr>
            <p:ph type="body" sz="half" idx="2"/>
          </p:nvPr>
        </p:nvSpPr>
        <p:spPr>
          <a:xfrm>
            <a:off x="4700412" y="2426418"/>
            <a:ext cx="4096455" cy="3821981"/>
          </a:xfrm>
        </p:spPr>
        <p:txBody>
          <a:bodyPr/>
          <a:lstStyle/>
          <a:p>
            <a:pPr>
              <a:buFontTx/>
              <a:buNone/>
            </a:pPr>
            <a:r>
              <a:rPr lang="nl-NL" altLang="nl-NL" sz="2200" dirty="0" smtClean="0">
                <a:solidFill>
                  <a:schemeClr val="tx2"/>
                </a:solidFill>
              </a:rPr>
              <a:t>	</a:t>
            </a:r>
            <a:r>
              <a:rPr lang="nl-NL" altLang="nl-NL" sz="2400" dirty="0" smtClean="0">
                <a:solidFill>
                  <a:schemeClr val="tx2"/>
                </a:solidFill>
                <a:latin typeface="Arial" charset="0"/>
              </a:rPr>
              <a:t>Je ziet  meerdere zwellingen op de overgang van het benige naar het kraakbenige gedeelte van de gehoorgang. De zwellingen zijn benig en normaal met huid </a:t>
            </a:r>
            <a:r>
              <a:rPr lang="nl-NL" altLang="nl-NL" sz="2400" dirty="0" smtClean="0">
                <a:solidFill>
                  <a:schemeClr val="tx2"/>
                </a:solidFill>
                <a:latin typeface="Arial" charset="0"/>
              </a:rPr>
              <a:t>bekleed</a:t>
            </a:r>
          </a:p>
          <a:p>
            <a:pPr>
              <a:buFontTx/>
              <a:buNone/>
            </a:pPr>
            <a:endParaRPr lang="nl-NL" altLang="nl-NL" sz="2400" dirty="0">
              <a:solidFill>
                <a:schemeClr val="tx2"/>
              </a:solidFill>
              <a:latin typeface="Arial" charset="0"/>
            </a:endParaRPr>
          </a:p>
          <a:p>
            <a:pPr>
              <a:buFontTx/>
              <a:buNone/>
            </a:pPr>
            <a:r>
              <a:rPr lang="nl-NL" altLang="nl-NL" sz="2400" dirty="0" smtClean="0">
                <a:solidFill>
                  <a:schemeClr val="tx2"/>
                </a:solidFill>
                <a:latin typeface="Arial" charset="0"/>
              </a:rPr>
              <a:t>    Passend bij: </a:t>
            </a:r>
            <a:r>
              <a:rPr lang="nl-NL" altLang="nl-NL" sz="2400" dirty="0" err="1" smtClean="0">
                <a:solidFill>
                  <a:schemeClr val="tx2"/>
                </a:solidFill>
                <a:latin typeface="Arial" charset="0"/>
              </a:rPr>
              <a:t>exostose</a:t>
            </a:r>
            <a:r>
              <a:rPr lang="nl-NL" altLang="nl-NL" sz="2400" dirty="0" smtClean="0">
                <a:solidFill>
                  <a:schemeClr val="tx2"/>
                </a:solidFill>
                <a:latin typeface="Arial" charset="0"/>
              </a:rPr>
              <a:t> </a:t>
            </a:r>
            <a:endParaRPr lang="nl-NL" altLang="nl-NL" sz="2400" dirty="0" smtClean="0">
              <a:solidFill>
                <a:schemeClr val="tx2"/>
              </a:solidFill>
              <a:latin typeface="Arial" charset="0"/>
            </a:endParaRPr>
          </a:p>
          <a:p>
            <a:endParaRPr lang="nl-NL" altLang="nl-NL" sz="2400" b="1" dirty="0" smtClean="0">
              <a:solidFill>
                <a:schemeClr val="tx2"/>
              </a:solidFill>
              <a:latin typeface="Arial" charset="0"/>
            </a:endParaRPr>
          </a:p>
          <a:p>
            <a:pPr marL="0" indent="0">
              <a:buNone/>
            </a:pPr>
            <a:endParaRPr lang="nl-NL" altLang="nl-NL" sz="2400" b="1" dirty="0" smtClean="0">
              <a:latin typeface="Arial" charset="0"/>
            </a:endParaRPr>
          </a:p>
        </p:txBody>
      </p:sp>
      <p:pic>
        <p:nvPicPr>
          <p:cNvPr id="27652" name="Picture 13" descr="exostose_blauw"/>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95867" y="2426419"/>
            <a:ext cx="3818467" cy="397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69202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5067" y="457200"/>
            <a:ext cx="7772400" cy="1143000"/>
          </a:xfrm>
        </p:spPr>
        <p:txBody>
          <a:bodyPr/>
          <a:lstStyle/>
          <a:p>
            <a:pPr>
              <a:defRPr/>
            </a:pPr>
            <a:r>
              <a:rPr lang="nl-NL" sz="2400" dirty="0" smtClean="0">
                <a:effectLst/>
                <a:latin typeface="Arial" charset="0"/>
              </a:rPr>
              <a:t>Frank van 9 jaar heeft 3 weken wisselend oorpijn met een loopoor rechts en subfebriele temperatuur. Je gaf 4 dagen geleden </a:t>
            </a:r>
            <a:r>
              <a:rPr lang="nl-NL" sz="2400" dirty="0" smtClean="0">
                <a:effectLst/>
                <a:latin typeface="Arial" charset="0"/>
              </a:rPr>
              <a:t>een AB-kuur</a:t>
            </a:r>
            <a:r>
              <a:rPr lang="nl-NL" sz="2400" dirty="0" smtClean="0">
                <a:effectLst/>
                <a:latin typeface="Arial" charset="0"/>
              </a:rPr>
              <a:t>. Het ging iets beter maar nu is zijn Temperatuur 39 </a:t>
            </a:r>
            <a:r>
              <a:rPr lang="nl-NL" sz="2400" dirty="0" smtClean="0">
                <a:effectLst/>
                <a:latin typeface="Arial" charset="0"/>
                <a:cs typeface="Arial" charset="0"/>
              </a:rPr>
              <a:t>°</a:t>
            </a:r>
            <a:r>
              <a:rPr lang="nl-NL" sz="2400" dirty="0" smtClean="0">
                <a:effectLst/>
                <a:latin typeface="Arial" charset="0"/>
              </a:rPr>
              <a:t>C </a:t>
            </a:r>
            <a:r>
              <a:rPr lang="nl-NL" sz="2400" dirty="0" smtClean="0">
                <a:effectLst/>
                <a:latin typeface="Arial" charset="0"/>
              </a:rPr>
              <a:t>en is de pijn toegenomen.</a:t>
            </a:r>
            <a:br>
              <a:rPr lang="nl-NL" sz="2400" dirty="0" smtClean="0">
                <a:effectLst/>
                <a:latin typeface="Arial" charset="0"/>
              </a:rPr>
            </a:br>
            <a:r>
              <a:rPr lang="nl-NL" sz="2400" dirty="0" smtClean="0">
                <a:latin typeface="Arial" charset="0"/>
              </a:rPr>
              <a:t>	</a:t>
            </a:r>
          </a:p>
        </p:txBody>
      </p:sp>
      <p:sp>
        <p:nvSpPr>
          <p:cNvPr id="123907" name="Rectangle 3"/>
          <p:cNvSpPr>
            <a:spLocks noGrp="1" noChangeArrowheads="1"/>
          </p:cNvSpPr>
          <p:nvPr>
            <p:ph type="body" sz="half" idx="2"/>
          </p:nvPr>
        </p:nvSpPr>
        <p:spPr>
          <a:xfrm>
            <a:off x="5061857" y="2590800"/>
            <a:ext cx="3777343" cy="3657600"/>
          </a:xfrm>
        </p:spPr>
        <p:txBody>
          <a:bodyPr/>
          <a:lstStyle/>
          <a:p>
            <a:pPr>
              <a:buFontTx/>
              <a:buNone/>
            </a:pPr>
            <a:r>
              <a:rPr lang="nl-NL" altLang="nl-NL" sz="2600" b="1" dirty="0" smtClean="0"/>
              <a:t>	</a:t>
            </a:r>
            <a:r>
              <a:rPr lang="nl-NL" altLang="nl-NL" sz="2400" dirty="0" smtClean="0">
                <a:solidFill>
                  <a:schemeClr val="tx2"/>
                </a:solidFill>
                <a:latin typeface="Arial" charset="0"/>
              </a:rPr>
              <a:t>Je ziet een afstaande oorschelp rechts met een rode zwelling erachter. De zwelling is drukpijnlijk en Frank maakt een zieke indruk</a:t>
            </a:r>
            <a:r>
              <a:rPr lang="nl-NL" altLang="nl-NL" sz="2400" dirty="0" smtClean="0">
                <a:solidFill>
                  <a:schemeClr val="tx2"/>
                </a:solidFill>
                <a:latin typeface="Arial" charset="0"/>
              </a:rPr>
              <a:t>.</a:t>
            </a:r>
          </a:p>
          <a:p>
            <a:pPr>
              <a:buFontTx/>
              <a:buNone/>
            </a:pPr>
            <a:endParaRPr lang="nl-NL" altLang="nl-NL" sz="2400" dirty="0" smtClean="0">
              <a:solidFill>
                <a:schemeClr val="tx2"/>
              </a:solidFill>
              <a:latin typeface="Arial" charset="0"/>
            </a:endParaRPr>
          </a:p>
          <a:p>
            <a:pPr>
              <a:buFontTx/>
              <a:buNone/>
            </a:pPr>
            <a:r>
              <a:rPr lang="nl-NL" altLang="nl-NL" sz="2400" dirty="0" smtClean="0">
                <a:solidFill>
                  <a:schemeClr val="tx2"/>
                </a:solidFill>
                <a:latin typeface="Arial" charset="0"/>
              </a:rPr>
              <a:t>    Passend bij: </a:t>
            </a:r>
            <a:r>
              <a:rPr lang="nl-NL" altLang="nl-NL" sz="2400" dirty="0" err="1">
                <a:solidFill>
                  <a:schemeClr val="tx2"/>
                </a:solidFill>
                <a:latin typeface="Arial" charset="0"/>
              </a:rPr>
              <a:t>mastoiditis</a:t>
            </a:r>
            <a:endParaRPr lang="nl-NL" altLang="nl-NL" sz="2400" dirty="0" smtClean="0">
              <a:solidFill>
                <a:schemeClr val="tx2"/>
              </a:solidFill>
              <a:latin typeface="Arial" charset="0"/>
            </a:endParaRPr>
          </a:p>
          <a:p>
            <a:endParaRPr lang="nl-NL" altLang="nl-NL" sz="2400" b="1" dirty="0" smtClean="0">
              <a:latin typeface="Arial" charset="0"/>
            </a:endParaRPr>
          </a:p>
          <a:p>
            <a:pPr marL="0" indent="0">
              <a:buNone/>
            </a:pPr>
            <a:endParaRPr lang="nl-NL" altLang="nl-NL" sz="2400" b="1" dirty="0" smtClean="0">
              <a:latin typeface="Arial" charset="0"/>
            </a:endParaRPr>
          </a:p>
        </p:txBody>
      </p:sp>
      <p:pic>
        <p:nvPicPr>
          <p:cNvPr id="28676" name="Picture 7" descr="mastoiditis"/>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95773" y="2590800"/>
            <a:ext cx="4273972" cy="3498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17094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nl-NL" dirty="0" smtClean="0">
                <a:latin typeface="Arial" charset="0"/>
              </a:rPr>
              <a:t>Waar let je op bij </a:t>
            </a:r>
            <a:r>
              <a:rPr lang="nl-NL" dirty="0" err="1" smtClean="0">
                <a:latin typeface="Arial" charset="0"/>
              </a:rPr>
              <a:t>otoscopie</a:t>
            </a:r>
            <a:r>
              <a:rPr lang="nl-NL" dirty="0" smtClean="0">
                <a:latin typeface="Arial" charset="0"/>
              </a:rPr>
              <a:t>?</a:t>
            </a:r>
            <a:endParaRPr lang="nl-NL" dirty="0"/>
          </a:p>
        </p:txBody>
      </p:sp>
      <p:sp>
        <p:nvSpPr>
          <p:cNvPr id="4" name="Tekstvak 3"/>
          <p:cNvSpPr txBox="1"/>
          <p:nvPr/>
        </p:nvSpPr>
        <p:spPr>
          <a:xfrm>
            <a:off x="283634" y="1700213"/>
            <a:ext cx="7168444" cy="3046988"/>
          </a:xfrm>
          <a:prstGeom prst="rect">
            <a:avLst/>
          </a:prstGeom>
          <a:noFill/>
        </p:spPr>
        <p:txBody>
          <a:bodyPr>
            <a:spAutoFit/>
          </a:bodyPr>
          <a:lstStyle/>
          <a:p>
            <a:pPr marL="342900" indent="-342900">
              <a:buFontTx/>
              <a:buChar char="-"/>
              <a:defRPr/>
            </a:pPr>
            <a:r>
              <a:rPr lang="nl-NL" sz="2800" dirty="0"/>
              <a:t>Gehoorgang</a:t>
            </a:r>
          </a:p>
          <a:p>
            <a:pPr marL="342900" indent="-342900">
              <a:buFontTx/>
              <a:buChar char="-"/>
              <a:defRPr/>
            </a:pPr>
            <a:r>
              <a:rPr lang="nl-NL" sz="2800" dirty="0"/>
              <a:t>Wand: verloop, vorm</a:t>
            </a:r>
          </a:p>
          <a:p>
            <a:pPr marL="342900" indent="-342900">
              <a:buFontTx/>
              <a:buChar char="-"/>
              <a:defRPr/>
            </a:pPr>
            <a:r>
              <a:rPr lang="nl-NL" sz="2800" dirty="0"/>
              <a:t>Huid: zwelling, kleur, wondjes, pustels</a:t>
            </a:r>
          </a:p>
          <a:p>
            <a:pPr marL="342900" indent="-342900">
              <a:buFontTx/>
              <a:buChar char="-"/>
              <a:defRPr/>
            </a:pPr>
            <a:r>
              <a:rPr lang="nl-NL" sz="2800" dirty="0"/>
              <a:t>Inhoud: cerumen, vocht, pus, bloed, </a:t>
            </a:r>
          </a:p>
          <a:p>
            <a:pPr>
              <a:defRPr/>
            </a:pPr>
            <a:r>
              <a:rPr lang="nl-NL" sz="2800" dirty="0"/>
              <a:t>    corpus </a:t>
            </a:r>
            <a:r>
              <a:rPr lang="nl-NL" sz="2800" dirty="0" err="1"/>
              <a:t>alienum</a:t>
            </a:r>
            <a:r>
              <a:rPr lang="nl-NL" sz="2800" dirty="0"/>
              <a:t>, haren</a:t>
            </a:r>
          </a:p>
          <a:p>
            <a:pPr marL="342900" indent="-342900">
              <a:buFontTx/>
              <a:buChar char="-"/>
              <a:defRPr/>
            </a:pPr>
            <a:r>
              <a:rPr lang="nl-NL" sz="2800" dirty="0"/>
              <a:t>Trommelvlies</a:t>
            </a:r>
          </a:p>
          <a:p>
            <a:pPr>
              <a:defRPr/>
            </a:pPr>
            <a:endParaRPr lang="nl-NL" dirty="0"/>
          </a:p>
        </p:txBody>
      </p:sp>
      <p:pic>
        <p:nvPicPr>
          <p:cNvPr id="5124" name="Picture 2" descr="P-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389" y="3259138"/>
            <a:ext cx="223943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152636"/>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609600"/>
            <a:ext cx="7772400" cy="1143000"/>
          </a:xfrm>
        </p:spPr>
        <p:txBody>
          <a:bodyPr/>
          <a:lstStyle/>
          <a:p>
            <a:pPr>
              <a:defRPr/>
            </a:pPr>
            <a:r>
              <a:rPr lang="nl-NL" sz="2400" dirty="0" smtClean="0">
                <a:effectLst/>
                <a:latin typeface="Arial" charset="0"/>
              </a:rPr>
              <a:t>Diederik is 17 en gisteravond tijdens een avondje stappen in elkaar geslagen. Vanochtend zag hij een beetje bloed op zijn hoofdkussen.</a:t>
            </a:r>
            <a:r>
              <a:rPr lang="nl-NL" sz="2400" dirty="0" smtClean="0">
                <a:latin typeface="Arial" charset="0"/>
              </a:rPr>
              <a:t>	</a:t>
            </a:r>
          </a:p>
        </p:txBody>
      </p:sp>
      <p:sp>
        <p:nvSpPr>
          <p:cNvPr id="134147" name="Rectangle 3"/>
          <p:cNvSpPr>
            <a:spLocks noGrp="1" noChangeArrowheads="1"/>
          </p:cNvSpPr>
          <p:nvPr>
            <p:ph type="body" sz="half" idx="2"/>
          </p:nvPr>
        </p:nvSpPr>
        <p:spPr>
          <a:xfrm>
            <a:off x="4571999" y="1905000"/>
            <a:ext cx="4180115" cy="4333876"/>
          </a:xfrm>
        </p:spPr>
        <p:txBody>
          <a:bodyPr/>
          <a:lstStyle/>
          <a:p>
            <a:pPr>
              <a:buFontTx/>
              <a:buNone/>
            </a:pPr>
            <a:r>
              <a:rPr lang="nl-NL" altLang="nl-NL" sz="2600" dirty="0" smtClean="0">
                <a:solidFill>
                  <a:schemeClr val="tx2"/>
                </a:solidFill>
              </a:rPr>
              <a:t>	</a:t>
            </a:r>
            <a:r>
              <a:rPr lang="nl-NL" altLang="nl-NL" sz="2400" dirty="0" smtClean="0">
                <a:solidFill>
                  <a:schemeClr val="tx2"/>
                </a:solidFill>
                <a:latin typeface="Arial" charset="0"/>
              </a:rPr>
              <a:t>Je ziet een bloederige gehoorgang met links onder achter het trommelvlies een donkere ophoping en in het </a:t>
            </a:r>
            <a:r>
              <a:rPr lang="nl-NL" altLang="nl-NL" sz="2400" dirty="0" err="1" smtClean="0">
                <a:solidFill>
                  <a:schemeClr val="tx2"/>
                </a:solidFill>
                <a:latin typeface="Arial" charset="0"/>
              </a:rPr>
              <a:t>achterkwadrant</a:t>
            </a:r>
            <a:r>
              <a:rPr lang="nl-NL" altLang="nl-NL" sz="2400" dirty="0" smtClean="0">
                <a:solidFill>
                  <a:schemeClr val="tx2"/>
                </a:solidFill>
                <a:latin typeface="Arial" charset="0"/>
              </a:rPr>
              <a:t> een </a:t>
            </a:r>
            <a:r>
              <a:rPr lang="nl-NL" altLang="nl-NL" sz="2400" dirty="0" smtClean="0">
                <a:solidFill>
                  <a:schemeClr val="tx2"/>
                </a:solidFill>
                <a:latin typeface="Arial" charset="0"/>
              </a:rPr>
              <a:t>scheur</a:t>
            </a:r>
          </a:p>
          <a:p>
            <a:pPr>
              <a:buFontTx/>
              <a:buNone/>
            </a:pPr>
            <a:r>
              <a:rPr lang="nl-NL" altLang="nl-NL" sz="2400" dirty="0" smtClean="0">
                <a:solidFill>
                  <a:schemeClr val="tx2"/>
                </a:solidFill>
                <a:latin typeface="Arial" charset="0"/>
              </a:rPr>
              <a:t>    </a:t>
            </a:r>
          </a:p>
          <a:p>
            <a:pPr>
              <a:buFontTx/>
              <a:buNone/>
            </a:pPr>
            <a:r>
              <a:rPr lang="nl-NL" altLang="nl-NL" sz="2400" dirty="0">
                <a:solidFill>
                  <a:schemeClr val="tx2"/>
                </a:solidFill>
                <a:latin typeface="Arial" charset="0"/>
              </a:rPr>
              <a:t> </a:t>
            </a:r>
            <a:r>
              <a:rPr lang="nl-NL" altLang="nl-NL" sz="2400" dirty="0" smtClean="0">
                <a:solidFill>
                  <a:schemeClr val="tx2"/>
                </a:solidFill>
                <a:latin typeface="Arial" charset="0"/>
              </a:rPr>
              <a:t>   Passend bij: een traumatische </a:t>
            </a:r>
            <a:r>
              <a:rPr lang="nl-NL" altLang="nl-NL" sz="2400" dirty="0">
                <a:solidFill>
                  <a:schemeClr val="tx2"/>
                </a:solidFill>
                <a:latin typeface="Arial" charset="0"/>
              </a:rPr>
              <a:t>trommelvliesperforatie.</a:t>
            </a:r>
          </a:p>
          <a:p>
            <a:pPr>
              <a:buFontTx/>
              <a:buNone/>
            </a:pPr>
            <a:endParaRPr lang="nl-NL" altLang="nl-NL" sz="2400" dirty="0" smtClean="0">
              <a:solidFill>
                <a:schemeClr val="tx2"/>
              </a:solidFill>
              <a:latin typeface="Arial" charset="0"/>
            </a:endParaRPr>
          </a:p>
          <a:p>
            <a:endParaRPr lang="nl-NL" altLang="nl-NL" sz="2400" b="1" dirty="0" smtClean="0">
              <a:solidFill>
                <a:schemeClr val="tx2"/>
              </a:solidFill>
              <a:latin typeface="Arial" charset="0"/>
            </a:endParaRPr>
          </a:p>
          <a:p>
            <a:endParaRPr lang="nl-NL" altLang="nl-NL" sz="2400" b="1" dirty="0" smtClean="0">
              <a:latin typeface="Arial" charset="0"/>
            </a:endParaRPr>
          </a:p>
        </p:txBody>
      </p:sp>
      <p:pic>
        <p:nvPicPr>
          <p:cNvPr id="29700" name="Picture 16" descr="perforatie_trauma_gedraaid_blauw"/>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11200" y="1905000"/>
            <a:ext cx="3766256" cy="404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Text Box 18"/>
          <p:cNvSpPr txBox="1">
            <a:spLocks noChangeArrowheads="1"/>
          </p:cNvSpPr>
          <p:nvPr/>
        </p:nvSpPr>
        <p:spPr bwMode="auto">
          <a:xfrm>
            <a:off x="5215466" y="1524000"/>
            <a:ext cx="29802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endParaRPr lang="en-GB" altLang="nl-NL" b="0"/>
          </a:p>
        </p:txBody>
      </p:sp>
    </p:spTree>
    <p:extLst>
      <p:ext uri="{BB962C8B-B14F-4D97-AF65-F5344CB8AC3E}">
        <p14:creationId xmlns:p14="http://schemas.microsoft.com/office/powerpoint/2010/main" val="29143656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18067" y="573088"/>
            <a:ext cx="7772400" cy="1143000"/>
          </a:xfrm>
        </p:spPr>
        <p:txBody>
          <a:bodyPr/>
          <a:lstStyle/>
          <a:p>
            <a:pPr>
              <a:defRPr/>
            </a:pPr>
            <a:r>
              <a:rPr lang="nl-NL" sz="2400" dirty="0" smtClean="0">
                <a:effectLst/>
                <a:latin typeface="Arial" charset="0"/>
              </a:rPr>
              <a:t>Gerda is 40 jaar en heeft bij haar werk als caissière steeds meer moeite heeft de klanten te verstaan. Als kind had ze vaak oorontstekingen.</a:t>
            </a:r>
            <a:r>
              <a:rPr lang="nl-NL" sz="2400" dirty="0" smtClean="0">
                <a:latin typeface="Arial" charset="0"/>
              </a:rPr>
              <a:t>	</a:t>
            </a:r>
            <a:br>
              <a:rPr lang="nl-NL" sz="2400" dirty="0" smtClean="0">
                <a:latin typeface="Arial" charset="0"/>
              </a:rPr>
            </a:br>
            <a:endParaRPr lang="nl-NL" sz="2400" dirty="0" smtClean="0">
              <a:latin typeface="Arial" charset="0"/>
            </a:endParaRPr>
          </a:p>
        </p:txBody>
      </p:sp>
      <p:sp>
        <p:nvSpPr>
          <p:cNvPr id="196611" name="Rectangle 3"/>
          <p:cNvSpPr>
            <a:spLocks noGrp="1" noChangeArrowheads="1"/>
          </p:cNvSpPr>
          <p:nvPr>
            <p:ph type="body" sz="half" idx="2"/>
          </p:nvPr>
        </p:nvSpPr>
        <p:spPr>
          <a:xfrm>
            <a:off x="4885267" y="2071689"/>
            <a:ext cx="3242733" cy="3657600"/>
          </a:xfrm>
        </p:spPr>
        <p:txBody>
          <a:bodyPr/>
          <a:lstStyle/>
          <a:p>
            <a:pPr>
              <a:buFontTx/>
              <a:buNone/>
            </a:pPr>
            <a:r>
              <a:rPr lang="nl-NL" altLang="nl-NL" sz="2400" b="1" dirty="0" smtClean="0">
                <a:latin typeface="Arial" charset="0"/>
              </a:rPr>
              <a:t>	</a:t>
            </a:r>
            <a:r>
              <a:rPr lang="nl-NL" altLang="nl-NL" sz="2400" dirty="0" smtClean="0">
                <a:solidFill>
                  <a:schemeClr val="tx2"/>
                </a:solidFill>
                <a:latin typeface="Arial" charset="0"/>
              </a:rPr>
              <a:t>Je ziet enkele wittige vlekken in het trommelvlies</a:t>
            </a:r>
            <a:r>
              <a:rPr lang="nl-NL" altLang="nl-NL" sz="2400" dirty="0" smtClean="0">
                <a:solidFill>
                  <a:schemeClr val="tx2"/>
                </a:solidFill>
                <a:latin typeface="Arial" charset="0"/>
              </a:rPr>
              <a:t>.</a:t>
            </a:r>
          </a:p>
          <a:p>
            <a:pPr>
              <a:buFontTx/>
              <a:buNone/>
            </a:pPr>
            <a:endParaRPr lang="nl-NL" altLang="nl-NL" sz="2400" dirty="0">
              <a:solidFill>
                <a:schemeClr val="tx2"/>
              </a:solidFill>
              <a:latin typeface="Arial" charset="0"/>
            </a:endParaRPr>
          </a:p>
          <a:p>
            <a:pPr>
              <a:buFontTx/>
              <a:buNone/>
            </a:pPr>
            <a:r>
              <a:rPr lang="nl-NL" altLang="nl-NL" sz="2400" dirty="0" smtClean="0">
                <a:solidFill>
                  <a:schemeClr val="tx2"/>
                </a:solidFill>
                <a:latin typeface="Arial" charset="0"/>
              </a:rPr>
              <a:t>    Passend bij: </a:t>
            </a:r>
            <a:r>
              <a:rPr lang="nl-NL" altLang="nl-NL" sz="2400" dirty="0" err="1">
                <a:solidFill>
                  <a:schemeClr val="tx2"/>
                </a:solidFill>
                <a:latin typeface="Arial" charset="0"/>
              </a:rPr>
              <a:t>tympanosclerose</a:t>
            </a:r>
            <a:endParaRPr lang="nl-NL" altLang="nl-NL" sz="2400" dirty="0" smtClean="0">
              <a:solidFill>
                <a:schemeClr val="tx2"/>
              </a:solidFill>
              <a:latin typeface="Arial" charset="0"/>
            </a:endParaRPr>
          </a:p>
          <a:p>
            <a:endParaRPr lang="nl-NL" altLang="nl-NL" sz="2400" dirty="0" smtClean="0">
              <a:latin typeface="Arial" charset="0"/>
            </a:endParaRPr>
          </a:p>
          <a:p>
            <a:pPr marL="0" indent="0">
              <a:buNone/>
            </a:pPr>
            <a:endParaRPr lang="nl-NL" altLang="nl-NL" sz="2400" b="1" dirty="0" smtClean="0">
              <a:latin typeface="Arial" charset="0"/>
            </a:endParaRPr>
          </a:p>
        </p:txBody>
      </p:sp>
      <p:sp>
        <p:nvSpPr>
          <p:cNvPr id="30724" name="Text Box 5"/>
          <p:cNvSpPr txBox="1">
            <a:spLocks noChangeArrowheads="1"/>
          </p:cNvSpPr>
          <p:nvPr/>
        </p:nvSpPr>
        <p:spPr bwMode="auto">
          <a:xfrm>
            <a:off x="5350933" y="1716088"/>
            <a:ext cx="27770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spcBef>
                <a:spcPct val="0"/>
              </a:spcBef>
            </a:pPr>
            <a:endParaRPr lang="en-GB" altLang="nl-NL" b="0"/>
          </a:p>
        </p:txBody>
      </p:sp>
      <p:pic>
        <p:nvPicPr>
          <p:cNvPr id="30725" name="Picture 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071689"/>
            <a:ext cx="3818467" cy="3711575"/>
          </a:xfrm>
          <a:noFill/>
        </p:spPr>
      </p:pic>
    </p:spTree>
    <p:extLst>
      <p:ext uri="{BB962C8B-B14F-4D97-AF65-F5344CB8AC3E}">
        <p14:creationId xmlns:p14="http://schemas.microsoft.com/office/powerpoint/2010/main" val="40557601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631372"/>
            <a:ext cx="7772400" cy="1143000"/>
          </a:xfrm>
        </p:spPr>
        <p:txBody>
          <a:bodyPr/>
          <a:lstStyle/>
          <a:p>
            <a:pPr>
              <a:defRPr/>
            </a:pPr>
            <a:r>
              <a:rPr lang="nl-NL" sz="2400" dirty="0" smtClean="0">
                <a:effectLst/>
                <a:latin typeface="Arial" charset="0"/>
              </a:rPr>
              <a:t>Suzanne van 3 jaar komt met haar vader op het spreekuur. Ze heeft sinds 2 dagen een loopoor en oorpijn.</a:t>
            </a:r>
            <a:r>
              <a:rPr lang="nl-NL" sz="2600" b="0" dirty="0" smtClean="0">
                <a:latin typeface="Arial" charset="0"/>
              </a:rPr>
              <a:t>	</a:t>
            </a:r>
            <a:endParaRPr lang="nl-NL" sz="2600" dirty="0" smtClean="0">
              <a:latin typeface="Arial" charset="0"/>
            </a:endParaRPr>
          </a:p>
        </p:txBody>
      </p:sp>
      <p:sp>
        <p:nvSpPr>
          <p:cNvPr id="113667" name="Rectangle 3"/>
          <p:cNvSpPr>
            <a:spLocks noGrp="1" noChangeArrowheads="1"/>
          </p:cNvSpPr>
          <p:nvPr>
            <p:ph type="body" sz="half" idx="2"/>
          </p:nvPr>
        </p:nvSpPr>
        <p:spPr>
          <a:xfrm>
            <a:off x="5005211" y="2242686"/>
            <a:ext cx="3452989" cy="3149066"/>
          </a:xfrm>
        </p:spPr>
        <p:txBody>
          <a:bodyPr/>
          <a:lstStyle/>
          <a:p>
            <a:pPr>
              <a:buFontTx/>
              <a:buNone/>
            </a:pPr>
            <a:r>
              <a:rPr lang="nl-NL" altLang="nl-NL" sz="2600" dirty="0" smtClean="0">
                <a:solidFill>
                  <a:schemeClr val="tx2"/>
                </a:solidFill>
                <a:latin typeface="Arial" charset="0"/>
              </a:rPr>
              <a:t>	</a:t>
            </a:r>
            <a:r>
              <a:rPr lang="nl-NL" altLang="nl-NL" sz="2400" dirty="0" smtClean="0">
                <a:solidFill>
                  <a:schemeClr val="tx2"/>
                </a:solidFill>
                <a:latin typeface="Arial" charset="0"/>
              </a:rPr>
              <a:t>Je ziet  een gezwollen gehoorgang en een corpus </a:t>
            </a:r>
            <a:r>
              <a:rPr lang="nl-NL" altLang="nl-NL" sz="2400" dirty="0" err="1" smtClean="0">
                <a:solidFill>
                  <a:schemeClr val="tx2"/>
                </a:solidFill>
                <a:latin typeface="Arial" charset="0"/>
              </a:rPr>
              <a:t>alienum</a:t>
            </a:r>
            <a:endParaRPr lang="nl-NL" altLang="nl-NL" sz="2400" dirty="0" smtClean="0">
              <a:solidFill>
                <a:schemeClr val="tx2"/>
              </a:solidFill>
              <a:latin typeface="Arial" charset="0"/>
            </a:endParaRPr>
          </a:p>
          <a:p>
            <a:endParaRPr lang="nl-NL" altLang="nl-NL" sz="2400" dirty="0" smtClean="0">
              <a:solidFill>
                <a:schemeClr val="tx2"/>
              </a:solidFill>
              <a:latin typeface="Arial" charset="0"/>
            </a:endParaRPr>
          </a:p>
          <a:p>
            <a:pPr marL="0" indent="0">
              <a:buNone/>
            </a:pPr>
            <a:endParaRPr lang="nl-NL" altLang="nl-NL" sz="2400" dirty="0" smtClean="0"/>
          </a:p>
        </p:txBody>
      </p:sp>
      <p:pic>
        <p:nvPicPr>
          <p:cNvPr id="31748" name="Picture 7" descr="corpalienum"/>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24089" y="1905000"/>
            <a:ext cx="3541889" cy="4046538"/>
          </a:xfrm>
        </p:spPr>
      </p:pic>
    </p:spTree>
    <p:extLst>
      <p:ext uri="{BB962C8B-B14F-4D97-AF65-F5344CB8AC3E}">
        <p14:creationId xmlns:p14="http://schemas.microsoft.com/office/powerpoint/2010/main" val="18223264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45067" y="457200"/>
            <a:ext cx="7772400" cy="1143000"/>
          </a:xfrm>
        </p:spPr>
        <p:txBody>
          <a:bodyPr/>
          <a:lstStyle/>
          <a:p>
            <a:pPr>
              <a:defRPr/>
            </a:pPr>
            <a:r>
              <a:rPr lang="nl-NL" sz="2400" dirty="0" smtClean="0">
                <a:effectLst/>
                <a:latin typeface="Arial" charset="0"/>
              </a:rPr>
              <a:t>Adriaan, 16 jaar, heeft sinds 2 dagen toenemende oorpijn rechts. Bij spreken of kauwen neemt de pijn toe. Hij hoort goed. Het strekken van de gehoorgang voor </a:t>
            </a:r>
            <a:r>
              <a:rPr lang="nl-NL" sz="2400" dirty="0" err="1" smtClean="0">
                <a:effectLst/>
                <a:latin typeface="Arial" charset="0"/>
              </a:rPr>
              <a:t>otoscopie</a:t>
            </a:r>
            <a:r>
              <a:rPr lang="nl-NL" sz="2400" dirty="0" smtClean="0">
                <a:effectLst/>
                <a:latin typeface="Arial" charset="0"/>
              </a:rPr>
              <a:t> is ook pijnlijk.</a:t>
            </a:r>
            <a:r>
              <a:rPr lang="nl-NL" sz="2400" dirty="0" smtClean="0">
                <a:latin typeface="Arial" charset="0"/>
              </a:rPr>
              <a:t>	</a:t>
            </a:r>
          </a:p>
        </p:txBody>
      </p:sp>
      <p:sp>
        <p:nvSpPr>
          <p:cNvPr id="120835" name="Rectangle 3"/>
          <p:cNvSpPr>
            <a:spLocks noGrp="1" noChangeArrowheads="1"/>
          </p:cNvSpPr>
          <p:nvPr>
            <p:ph type="body" sz="half" idx="2"/>
          </p:nvPr>
        </p:nvSpPr>
        <p:spPr>
          <a:xfrm>
            <a:off x="4827412" y="2329314"/>
            <a:ext cx="3969455" cy="3919086"/>
          </a:xfrm>
        </p:spPr>
        <p:txBody>
          <a:bodyPr/>
          <a:lstStyle/>
          <a:p>
            <a:pPr>
              <a:buFontTx/>
              <a:buNone/>
            </a:pPr>
            <a:r>
              <a:rPr lang="nl-NL" altLang="nl-NL" sz="2600" dirty="0" smtClean="0"/>
              <a:t>	</a:t>
            </a:r>
            <a:r>
              <a:rPr lang="nl-NL" altLang="nl-NL" sz="2400" dirty="0" smtClean="0">
                <a:solidFill>
                  <a:schemeClr val="tx2"/>
                </a:solidFill>
                <a:latin typeface="Arial" charset="0"/>
              </a:rPr>
              <a:t>Je ziet </a:t>
            </a:r>
            <a:r>
              <a:rPr lang="nl-NL" altLang="nl-NL" sz="2400" dirty="0" smtClean="0">
                <a:solidFill>
                  <a:schemeClr val="tx2"/>
                </a:solidFill>
                <a:latin typeface="Arial" charset="0"/>
              </a:rPr>
              <a:t>een </a:t>
            </a:r>
            <a:r>
              <a:rPr lang="nl-NL" altLang="nl-NL" sz="2400" dirty="0" smtClean="0">
                <a:solidFill>
                  <a:schemeClr val="tx2"/>
                </a:solidFill>
                <a:latin typeface="Arial" charset="0"/>
              </a:rPr>
              <a:t>rode zwelling met centraal een pustel. De omgeving is gezwollen. De zwelling gaat uit van de laterale </a:t>
            </a:r>
            <a:r>
              <a:rPr lang="nl-NL" altLang="nl-NL" sz="2400" dirty="0" smtClean="0">
                <a:solidFill>
                  <a:schemeClr val="tx2"/>
                </a:solidFill>
                <a:latin typeface="Arial" charset="0"/>
              </a:rPr>
              <a:t>gehoorgang</a:t>
            </a:r>
          </a:p>
          <a:p>
            <a:pPr>
              <a:buFontTx/>
              <a:buNone/>
            </a:pPr>
            <a:endParaRPr lang="nl-NL" altLang="nl-NL" sz="2400" dirty="0">
              <a:solidFill>
                <a:schemeClr val="tx2"/>
              </a:solidFill>
              <a:latin typeface="Arial" charset="0"/>
            </a:endParaRPr>
          </a:p>
          <a:p>
            <a:pPr>
              <a:buFontTx/>
              <a:buNone/>
            </a:pPr>
            <a:r>
              <a:rPr lang="nl-NL" altLang="nl-NL" sz="2400" dirty="0" smtClean="0">
                <a:solidFill>
                  <a:schemeClr val="tx2"/>
                </a:solidFill>
                <a:latin typeface="Arial" charset="0"/>
              </a:rPr>
              <a:t>    Passend bij: een furunkel</a:t>
            </a:r>
            <a:endParaRPr lang="nl-NL" altLang="nl-NL" sz="2400" dirty="0" smtClean="0">
              <a:solidFill>
                <a:schemeClr val="tx2"/>
              </a:solidFill>
              <a:latin typeface="Arial" charset="0"/>
            </a:endParaRPr>
          </a:p>
          <a:p>
            <a:endParaRPr lang="nl-NL" altLang="nl-NL" sz="2400" b="1" dirty="0" smtClean="0">
              <a:solidFill>
                <a:schemeClr val="tx2"/>
              </a:solidFill>
              <a:latin typeface="Arial" charset="0"/>
            </a:endParaRPr>
          </a:p>
          <a:p>
            <a:pPr marL="0" indent="0">
              <a:buNone/>
            </a:pPr>
            <a:endParaRPr lang="nl-NL" altLang="nl-NL" sz="2400" b="1" dirty="0" smtClean="0">
              <a:latin typeface="Arial" charset="0"/>
            </a:endParaRPr>
          </a:p>
        </p:txBody>
      </p:sp>
      <p:pic>
        <p:nvPicPr>
          <p:cNvPr id="32772" name="Picture 13" descr="furunkel_blauw"/>
          <p:cNvPicPr>
            <a:picLocks noChangeAspect="1" noChangeArrowheads="1"/>
          </p:cNvPicPr>
          <p:nvPr>
            <p:ph type="clipArt" sz="half" idx="1"/>
          </p:nvPr>
        </p:nvPicPr>
        <p:blipFill>
          <a:blip r:embed="rId3">
            <a:clrChange>
              <a:clrFrom>
                <a:srgbClr val="000097"/>
              </a:clrFrom>
              <a:clrTo>
                <a:srgbClr val="000097">
                  <a:alpha val="0"/>
                </a:srgbClr>
              </a:clrTo>
            </a:clrChange>
            <a:extLst>
              <a:ext uri="{28A0092B-C50C-407E-A947-70E740481C1C}">
                <a14:useLocalDpi xmlns:a14="http://schemas.microsoft.com/office/drawing/2010/main" val="0"/>
              </a:ext>
            </a:extLst>
          </a:blip>
          <a:srcRect/>
          <a:stretch>
            <a:fillRect/>
          </a:stretch>
        </p:blipFill>
        <p:spPr>
          <a:xfrm>
            <a:off x="726723" y="2201862"/>
            <a:ext cx="3735211" cy="404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14224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nl-NL" altLang="nl-NL" sz="2200" dirty="0" smtClean="0">
                <a:effectLst/>
              </a:rPr>
              <a:t/>
            </a:r>
            <a:br>
              <a:rPr lang="nl-NL" altLang="nl-NL" sz="2200" dirty="0" smtClean="0">
                <a:effectLst/>
              </a:rPr>
            </a:br>
            <a:r>
              <a:rPr lang="nl-NL" altLang="nl-NL" sz="2400" dirty="0" err="1" smtClean="0">
                <a:effectLst/>
                <a:latin typeface="Arial" charset="0"/>
              </a:rPr>
              <a:t>Marlieke</a:t>
            </a:r>
            <a:r>
              <a:rPr lang="nl-NL" altLang="nl-NL" sz="2400" dirty="0" smtClean="0">
                <a:effectLst/>
                <a:latin typeface="Arial" charset="0"/>
              </a:rPr>
              <a:t> van 16 jaar heeft gisteravond een tennisbal tegen haar linkeroor gekregen. Ze komt op het spreekuur omdat ze haar oor er raar uit vindt zien. Ze heeft er niet veel pijn aan.</a:t>
            </a:r>
            <a:br>
              <a:rPr lang="nl-NL" altLang="nl-NL" sz="2400" dirty="0" smtClean="0">
                <a:effectLst/>
                <a:latin typeface="Arial" charset="0"/>
              </a:rPr>
            </a:br>
            <a:r>
              <a:rPr lang="nl-NL" altLang="nl-NL" sz="2200" dirty="0" smtClean="0">
                <a:effectLst/>
              </a:rPr>
              <a:t>			</a:t>
            </a:r>
          </a:p>
        </p:txBody>
      </p:sp>
      <p:sp>
        <p:nvSpPr>
          <p:cNvPr id="109571" name="Rectangle 3"/>
          <p:cNvSpPr>
            <a:spLocks noGrp="1" noChangeArrowheads="1"/>
          </p:cNvSpPr>
          <p:nvPr>
            <p:ph type="body" sz="half" idx="2"/>
          </p:nvPr>
        </p:nvSpPr>
        <p:spPr>
          <a:xfrm>
            <a:off x="4452258" y="2394857"/>
            <a:ext cx="4344610" cy="3483655"/>
          </a:xfrm>
        </p:spPr>
        <p:txBody>
          <a:bodyPr/>
          <a:lstStyle/>
          <a:p>
            <a:pPr>
              <a:buFontTx/>
              <a:buNone/>
            </a:pPr>
            <a:r>
              <a:rPr lang="nl-NL" altLang="nl-NL" sz="2400" b="1" dirty="0" smtClean="0">
                <a:solidFill>
                  <a:schemeClr val="tx2"/>
                </a:solidFill>
                <a:latin typeface="Arial" charset="0"/>
              </a:rPr>
              <a:t>	</a:t>
            </a:r>
            <a:r>
              <a:rPr lang="nl-NL" altLang="nl-NL" sz="2400" dirty="0" smtClean="0">
                <a:solidFill>
                  <a:schemeClr val="tx2"/>
                </a:solidFill>
                <a:latin typeface="Arial" charset="0"/>
              </a:rPr>
              <a:t>Een diffuse zwelling van de antehelix en cavum </a:t>
            </a:r>
            <a:r>
              <a:rPr lang="nl-NL" altLang="nl-NL" sz="2400" dirty="0" err="1" smtClean="0">
                <a:solidFill>
                  <a:schemeClr val="tx2"/>
                </a:solidFill>
                <a:latin typeface="Arial" charset="0"/>
              </a:rPr>
              <a:t>conchae</a:t>
            </a:r>
            <a:r>
              <a:rPr lang="nl-NL" altLang="nl-NL" sz="2400" dirty="0" smtClean="0">
                <a:solidFill>
                  <a:schemeClr val="tx2"/>
                </a:solidFill>
                <a:latin typeface="Arial" charset="0"/>
              </a:rPr>
              <a:t>. Deze voelt elastisch aan en is niet </a:t>
            </a:r>
            <a:r>
              <a:rPr lang="nl-NL" altLang="nl-NL" sz="2400" dirty="0" smtClean="0">
                <a:solidFill>
                  <a:schemeClr val="tx2"/>
                </a:solidFill>
                <a:latin typeface="Arial" charset="0"/>
              </a:rPr>
              <a:t>drukpijnlijk</a:t>
            </a:r>
          </a:p>
          <a:p>
            <a:pPr>
              <a:buFontTx/>
              <a:buNone/>
            </a:pPr>
            <a:endParaRPr lang="nl-NL" altLang="nl-NL" sz="2400" dirty="0">
              <a:solidFill>
                <a:schemeClr val="tx2"/>
              </a:solidFill>
              <a:latin typeface="Arial" charset="0"/>
            </a:endParaRPr>
          </a:p>
          <a:p>
            <a:pPr>
              <a:buFontTx/>
              <a:buNone/>
            </a:pPr>
            <a:r>
              <a:rPr lang="nl-NL" altLang="nl-NL" sz="2400" dirty="0" smtClean="0">
                <a:solidFill>
                  <a:schemeClr val="tx2"/>
                </a:solidFill>
                <a:latin typeface="Arial" charset="0"/>
              </a:rPr>
              <a:t>    Passend bij: een </a:t>
            </a:r>
            <a:r>
              <a:rPr lang="nl-NL" altLang="nl-NL" sz="2400" dirty="0" err="1" smtClean="0">
                <a:solidFill>
                  <a:schemeClr val="tx2"/>
                </a:solidFill>
                <a:latin typeface="Arial" charset="0"/>
              </a:rPr>
              <a:t>bloemkool-oor</a:t>
            </a:r>
            <a:r>
              <a:rPr lang="nl-NL" altLang="nl-NL" sz="2400" dirty="0" smtClean="0">
                <a:solidFill>
                  <a:schemeClr val="tx2"/>
                </a:solidFill>
                <a:latin typeface="Arial" charset="0"/>
              </a:rPr>
              <a:t> (hematoom </a:t>
            </a:r>
            <a:r>
              <a:rPr lang="nl-NL" altLang="nl-NL" sz="2400" dirty="0">
                <a:solidFill>
                  <a:schemeClr val="tx2"/>
                </a:solidFill>
                <a:latin typeface="Arial" charset="0"/>
              </a:rPr>
              <a:t>tussen het perichondrium en het </a:t>
            </a:r>
            <a:r>
              <a:rPr lang="nl-NL" altLang="nl-NL" sz="2400" dirty="0" smtClean="0">
                <a:solidFill>
                  <a:schemeClr val="tx2"/>
                </a:solidFill>
                <a:latin typeface="Arial" charset="0"/>
              </a:rPr>
              <a:t>kraakbeen)</a:t>
            </a:r>
            <a:endParaRPr lang="nl-NL" altLang="nl-NL" sz="2400" dirty="0" smtClean="0">
              <a:solidFill>
                <a:schemeClr val="tx2"/>
              </a:solidFill>
              <a:latin typeface="Arial" charset="0"/>
            </a:endParaRPr>
          </a:p>
          <a:p>
            <a:endParaRPr lang="nl-NL" altLang="nl-NL" sz="2400" b="1" dirty="0" smtClean="0">
              <a:latin typeface="Arial" charset="0"/>
            </a:endParaRPr>
          </a:p>
        </p:txBody>
      </p:sp>
      <p:pic>
        <p:nvPicPr>
          <p:cNvPr id="33796" name="Picture 7" descr="othaematoom"/>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90832" y="2298834"/>
            <a:ext cx="3302000" cy="4046538"/>
          </a:xfrm>
        </p:spPr>
      </p:pic>
      <p:sp>
        <p:nvSpPr>
          <p:cNvPr id="33797" name="Text Box 8"/>
          <p:cNvSpPr txBox="1">
            <a:spLocks noChangeArrowheads="1"/>
          </p:cNvSpPr>
          <p:nvPr/>
        </p:nvSpPr>
        <p:spPr bwMode="auto">
          <a:xfrm>
            <a:off x="5404556" y="1639888"/>
            <a:ext cx="29943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spcBef>
                <a:spcPct val="0"/>
              </a:spcBef>
            </a:pPr>
            <a:endParaRPr lang="en-GB" altLang="nl-NL" b="0"/>
          </a:p>
        </p:txBody>
      </p:sp>
    </p:spTree>
    <p:extLst>
      <p:ext uri="{BB962C8B-B14F-4D97-AF65-F5344CB8AC3E}">
        <p14:creationId xmlns:p14="http://schemas.microsoft.com/office/powerpoint/2010/main" val="24695210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9" name="Picture 4" descr="cerumenprop"/>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2045" y="2349500"/>
            <a:ext cx="3776133" cy="404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8357" name="Rectangle 5"/>
          <p:cNvSpPr>
            <a:spLocks noChangeArrowheads="1"/>
          </p:cNvSpPr>
          <p:nvPr/>
        </p:nvSpPr>
        <p:spPr bwMode="auto">
          <a:xfrm>
            <a:off x="4947384" y="2565400"/>
            <a:ext cx="3721071"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spcBef>
                <a:spcPct val="30000"/>
              </a:spcBef>
            </a:pPr>
            <a:r>
              <a:rPr lang="nl-NL" altLang="nl-NL" b="0" dirty="0">
                <a:solidFill>
                  <a:schemeClr val="tx2"/>
                </a:solidFill>
              </a:rPr>
              <a:t>Cerumenprop</a:t>
            </a:r>
          </a:p>
          <a:p>
            <a:pPr>
              <a:spcBef>
                <a:spcPct val="30000"/>
              </a:spcBef>
            </a:pPr>
            <a:endParaRPr lang="nl-NL" altLang="nl-NL" b="0" dirty="0">
              <a:solidFill>
                <a:schemeClr val="tx2"/>
              </a:solidFill>
            </a:endParaRPr>
          </a:p>
          <a:p>
            <a:pPr>
              <a:spcBef>
                <a:spcPct val="30000"/>
              </a:spcBef>
            </a:pPr>
            <a:r>
              <a:rPr lang="nl-NL" altLang="nl-NL" b="0" dirty="0" smtClean="0">
                <a:solidFill>
                  <a:schemeClr val="tx2"/>
                </a:solidFill>
                <a:sym typeface="Wingdings" panose="05000000000000000000" pitchFamily="2" charset="2"/>
              </a:rPr>
              <a:t>  </a:t>
            </a:r>
            <a:r>
              <a:rPr lang="nl-NL" altLang="nl-NL" b="0" dirty="0" smtClean="0">
                <a:solidFill>
                  <a:schemeClr val="tx2"/>
                </a:solidFill>
              </a:rPr>
              <a:t>Gehoorverlies </a:t>
            </a:r>
            <a:r>
              <a:rPr lang="nl-NL" altLang="nl-NL" b="0" dirty="0">
                <a:solidFill>
                  <a:schemeClr val="tx2"/>
                </a:solidFill>
              </a:rPr>
              <a:t>	ontstaat pas als de 	hele gehoorgang is 	afgesloten.</a:t>
            </a:r>
          </a:p>
        </p:txBody>
      </p:sp>
      <p:sp>
        <p:nvSpPr>
          <p:cNvPr id="34821" name="Rectangle 7"/>
          <p:cNvSpPr>
            <a:spLocks noGrp="1" noChangeArrowheads="1"/>
          </p:cNvSpPr>
          <p:nvPr>
            <p:ph type="title"/>
          </p:nvPr>
        </p:nvSpPr>
        <p:spPr>
          <a:xfrm>
            <a:off x="412045" y="304800"/>
            <a:ext cx="8046156" cy="1143000"/>
          </a:xfrm>
          <a:noFill/>
        </p:spPr>
        <p:txBody>
          <a:bodyPr/>
          <a:lstStyle/>
          <a:p>
            <a:r>
              <a:rPr lang="nl-NL" altLang="nl-NL" sz="2400" smtClean="0">
                <a:effectLst/>
                <a:latin typeface="Arial" charset="0"/>
              </a:rPr>
              <a:t/>
            </a:r>
            <a:br>
              <a:rPr lang="nl-NL" altLang="nl-NL" sz="2400" smtClean="0">
                <a:effectLst/>
                <a:latin typeface="Arial" charset="0"/>
              </a:rPr>
            </a:br>
            <a:r>
              <a:rPr lang="nl-NL" altLang="nl-NL" sz="2400" smtClean="0">
                <a:effectLst/>
                <a:latin typeface="Arial" charset="0"/>
              </a:rPr>
              <a:t>Dhr. De Groot komt op het spreekuur omdat hij “niks” meer hoort.</a:t>
            </a:r>
          </a:p>
        </p:txBody>
      </p:sp>
    </p:spTree>
    <p:extLst>
      <p:ext uri="{BB962C8B-B14F-4D97-AF65-F5344CB8AC3E}">
        <p14:creationId xmlns:p14="http://schemas.microsoft.com/office/powerpoint/2010/main" val="3693941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456" y="620486"/>
            <a:ext cx="7772400" cy="1143000"/>
          </a:xfrm>
        </p:spPr>
        <p:txBody>
          <a:bodyPr>
            <a:noAutofit/>
          </a:bodyPr>
          <a:lstStyle/>
          <a:p>
            <a:pPr>
              <a:defRPr/>
            </a:pPr>
            <a:r>
              <a:rPr lang="nl-NL" sz="2400" dirty="0" smtClean="0">
                <a:effectLst/>
                <a:latin typeface="Arial" charset="0"/>
              </a:rPr>
              <a:t>Kim van 6 jaar komt voor controle van haar buisjes. Zitten haar buisjes nog goed?</a:t>
            </a:r>
            <a:endParaRPr lang="nl-NL" sz="2400" dirty="0"/>
          </a:p>
        </p:txBody>
      </p:sp>
      <p:pic>
        <p:nvPicPr>
          <p:cNvPr id="5" name="Picture 2" descr="P-35-1"/>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67456" y="2268539"/>
            <a:ext cx="3636433" cy="388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7026871"/>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4700412" y="2270125"/>
            <a:ext cx="345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a:spLocks noChangeArrowheads="1"/>
          </p:cNvSpPr>
          <p:nvPr/>
        </p:nvSpPr>
        <p:spPr bwMode="auto">
          <a:xfrm>
            <a:off x="1563512" y="6208713"/>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r>
              <a:rPr lang="nl-NL" altLang="nl-NL" b="0" dirty="0">
                <a:solidFill>
                  <a:srgbClr val="004B9B"/>
                </a:solidFill>
              </a:rPr>
              <a:t>Nee</a:t>
            </a:r>
          </a:p>
        </p:txBody>
      </p:sp>
      <p:sp>
        <p:nvSpPr>
          <p:cNvPr id="8" name="Tekstvak 7"/>
          <p:cNvSpPr txBox="1">
            <a:spLocks noChangeArrowheads="1"/>
          </p:cNvSpPr>
          <p:nvPr/>
        </p:nvSpPr>
        <p:spPr bwMode="auto">
          <a:xfrm>
            <a:off x="5851878" y="6230938"/>
            <a:ext cx="89605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r>
              <a:rPr lang="nl-NL" altLang="nl-NL" b="0" dirty="0">
                <a:solidFill>
                  <a:srgbClr val="004B9B"/>
                </a:solidFill>
              </a:rPr>
              <a:t>Ja</a:t>
            </a:r>
          </a:p>
        </p:txBody>
      </p:sp>
    </p:spTree>
    <p:extLst>
      <p:ext uri="{BB962C8B-B14F-4D97-AF65-F5344CB8AC3E}">
        <p14:creationId xmlns:p14="http://schemas.microsoft.com/office/powerpoint/2010/main" val="33180260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nl-NL" sz="2400" dirty="0" smtClean="0"/>
              <a:t>Mevrouw Dam, 69 jaar, hoort sinds een dag af en toe “zoemen” in haar linker oor. Wat kan hier aan de hand zijn?</a:t>
            </a:r>
            <a:endParaRPr lang="nl-NL" sz="2400" dirty="0"/>
          </a:p>
        </p:txBody>
      </p:sp>
      <p:pic>
        <p:nvPicPr>
          <p:cNvPr id="4" name="Picture 2" descr="P-34-2"/>
          <p:cNvPicPr>
            <a:picLocks noChangeAspect="1" noChangeArrowheads="1"/>
          </p:cNvPicPr>
          <p:nvPr/>
        </p:nvPicPr>
        <p:blipFill>
          <a:blip r:embed="rId3">
            <a:extLst>
              <a:ext uri="{28A0092B-C50C-407E-A947-70E740481C1C}">
                <a14:useLocalDpi xmlns:a14="http://schemas.microsoft.com/office/drawing/2010/main" val="0"/>
              </a:ext>
            </a:extLst>
          </a:blip>
          <a:srcRect l="13960" t="13091" r="10007" b="11757"/>
          <a:stretch>
            <a:fillRect/>
          </a:stretch>
        </p:blipFill>
        <p:spPr bwMode="auto">
          <a:xfrm>
            <a:off x="2139245" y="1703388"/>
            <a:ext cx="4508500" cy="44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048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Text Box 4"/>
          <p:cNvSpPr txBox="1">
            <a:spLocks noChangeArrowheads="1"/>
          </p:cNvSpPr>
          <p:nvPr/>
        </p:nvSpPr>
        <p:spPr bwMode="auto">
          <a:xfrm>
            <a:off x="1081718" y="5623192"/>
            <a:ext cx="623146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nl-NL" sz="6600" dirty="0">
                <a:solidFill>
                  <a:srgbClr val="004B9B"/>
                </a:solidFill>
                <a:latin typeface="Arial" charset="0"/>
              </a:rPr>
              <a:t>EINDE</a:t>
            </a:r>
          </a:p>
        </p:txBody>
      </p:sp>
      <p:pic>
        <p:nvPicPr>
          <p:cNvPr id="37891" name="Picture 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9539" y="910811"/>
            <a:ext cx="3996267" cy="4694238"/>
          </a:xfrm>
          <a:noFill/>
        </p:spPr>
      </p:pic>
    </p:spTree>
    <p:extLst>
      <p:ext uri="{BB962C8B-B14F-4D97-AF65-F5344CB8AC3E}">
        <p14:creationId xmlns:p14="http://schemas.microsoft.com/office/powerpoint/2010/main" val="773201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nl-NL" dirty="0" smtClean="0"/>
              <a:t>Hoe beoordeel je een trommelvlies?</a:t>
            </a:r>
            <a:endParaRPr lang="nl-NL" dirty="0"/>
          </a:p>
        </p:txBody>
      </p:sp>
      <p:sp>
        <p:nvSpPr>
          <p:cNvPr id="3" name="Tekstvak 2"/>
          <p:cNvSpPr txBox="1"/>
          <p:nvPr/>
        </p:nvSpPr>
        <p:spPr>
          <a:xfrm>
            <a:off x="413456" y="1557338"/>
            <a:ext cx="8129411" cy="3785652"/>
          </a:xfrm>
          <a:prstGeom prst="rect">
            <a:avLst/>
          </a:prstGeom>
          <a:noFill/>
        </p:spPr>
        <p:txBody>
          <a:bodyPr>
            <a:spAutoFit/>
          </a:bodyPr>
          <a:lstStyle/>
          <a:p>
            <a:pPr marL="342900" indent="-342900">
              <a:buFontTx/>
              <a:buChar char="-"/>
              <a:defRPr/>
            </a:pPr>
            <a:r>
              <a:rPr lang="nl-NL" dirty="0"/>
              <a:t>Hoe is het </a:t>
            </a:r>
            <a:r>
              <a:rPr lang="nl-NL" u="sng" dirty="0"/>
              <a:t>aspect</a:t>
            </a:r>
            <a:r>
              <a:rPr lang="nl-NL" dirty="0"/>
              <a:t> en de </a:t>
            </a:r>
            <a:r>
              <a:rPr lang="nl-NL" u="sng" dirty="0"/>
              <a:t>kleur</a:t>
            </a:r>
            <a:r>
              <a:rPr lang="nl-NL" dirty="0"/>
              <a:t> (grijs, rood, </a:t>
            </a:r>
            <a:r>
              <a:rPr lang="nl-NL" dirty="0" err="1"/>
              <a:t>vascularisering</a:t>
            </a:r>
            <a:r>
              <a:rPr lang="nl-NL" dirty="0"/>
              <a:t>)?</a:t>
            </a:r>
          </a:p>
          <a:p>
            <a:pPr marL="342900" indent="-342900">
              <a:buFontTx/>
              <a:buChar char="-"/>
              <a:defRPr/>
            </a:pPr>
            <a:endParaRPr lang="nl-NL" dirty="0"/>
          </a:p>
          <a:p>
            <a:pPr marL="342900" indent="-342900">
              <a:buFontTx/>
              <a:buChar char="-"/>
              <a:defRPr/>
            </a:pPr>
            <a:r>
              <a:rPr lang="nl-NL" dirty="0"/>
              <a:t>Hoe staat de </a:t>
            </a:r>
            <a:r>
              <a:rPr lang="nl-NL" u="sng" dirty="0"/>
              <a:t>lichtreflex</a:t>
            </a:r>
            <a:r>
              <a:rPr lang="nl-NL" dirty="0"/>
              <a:t> en hoe is de </a:t>
            </a:r>
            <a:r>
              <a:rPr lang="nl-NL" u="sng" dirty="0"/>
              <a:t>stand</a:t>
            </a:r>
            <a:r>
              <a:rPr lang="nl-NL" dirty="0"/>
              <a:t> (ingetrokken, bomberend?</a:t>
            </a:r>
          </a:p>
          <a:p>
            <a:pPr marL="342900" indent="-342900">
              <a:buFontTx/>
              <a:buChar char="-"/>
              <a:defRPr/>
            </a:pPr>
            <a:endParaRPr lang="nl-NL" dirty="0"/>
          </a:p>
          <a:p>
            <a:pPr marL="342900" indent="-342900">
              <a:buFontTx/>
              <a:buChar char="-"/>
              <a:defRPr/>
            </a:pPr>
            <a:r>
              <a:rPr lang="nl-NL" dirty="0"/>
              <a:t>Is het trommelvlies </a:t>
            </a:r>
            <a:r>
              <a:rPr lang="nl-NL" u="sng" dirty="0"/>
              <a:t>intact</a:t>
            </a:r>
            <a:r>
              <a:rPr lang="nl-NL" dirty="0"/>
              <a:t>, of is er een perforatie?</a:t>
            </a:r>
          </a:p>
          <a:p>
            <a:pPr marL="342900" indent="-342900">
              <a:buFontTx/>
              <a:buChar char="-"/>
              <a:defRPr/>
            </a:pPr>
            <a:endParaRPr lang="nl-NL" dirty="0"/>
          </a:p>
          <a:p>
            <a:pPr marL="342900" indent="-342900">
              <a:buFontTx/>
              <a:buChar char="-"/>
              <a:defRPr/>
            </a:pPr>
            <a:r>
              <a:rPr lang="nl-NL" dirty="0"/>
              <a:t>Zijn er </a:t>
            </a:r>
            <a:r>
              <a:rPr lang="nl-NL" u="sng" dirty="0"/>
              <a:t>andere afwijkingen</a:t>
            </a:r>
            <a:r>
              <a:rPr lang="nl-NL" dirty="0"/>
              <a:t> (littekens of kalkafzetting, luchtbellen of vocht achter het trommelvlies, bloed?</a:t>
            </a:r>
          </a:p>
          <a:p>
            <a:pPr>
              <a:defRPr/>
            </a:pPr>
            <a:endParaRPr lang="nl-NL" dirty="0"/>
          </a:p>
        </p:txBody>
      </p:sp>
    </p:spTree>
    <p:extLst>
      <p:ext uri="{BB962C8B-B14F-4D97-AF65-F5344CB8AC3E}">
        <p14:creationId xmlns:p14="http://schemas.microsoft.com/office/powerpoint/2010/main" val="216670352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3870" y="357982"/>
            <a:ext cx="7772400" cy="1143000"/>
          </a:xfrm>
        </p:spPr>
        <p:txBody>
          <a:bodyPr/>
          <a:lstStyle/>
          <a:p>
            <a:pPr algn="ctr">
              <a:defRPr/>
            </a:pPr>
            <a:r>
              <a:rPr lang="nl-NL" dirty="0" smtClean="0"/>
              <a:t>Handicaps tijdens LO</a:t>
            </a:r>
            <a:endParaRPr lang="nl-NL" dirty="0"/>
          </a:p>
        </p:txBody>
      </p:sp>
      <p:pic>
        <p:nvPicPr>
          <p:cNvPr id="4" name="Picture 2" descr="P-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3659188"/>
            <a:ext cx="26924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a:spLocks noChangeArrowheads="1"/>
          </p:cNvSpPr>
          <p:nvPr/>
        </p:nvSpPr>
        <p:spPr bwMode="auto">
          <a:xfrm>
            <a:off x="6368345" y="3659188"/>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r>
              <a:rPr lang="nl-NL" altLang="nl-NL" dirty="0">
                <a:solidFill>
                  <a:schemeClr val="bg1"/>
                </a:solidFill>
              </a:rPr>
              <a:t>Nauwe meatus</a:t>
            </a:r>
          </a:p>
        </p:txBody>
      </p:sp>
      <p:sp>
        <p:nvSpPr>
          <p:cNvPr id="6" name="Tekstvak 5"/>
          <p:cNvSpPr txBox="1">
            <a:spLocks noChangeArrowheads="1"/>
          </p:cNvSpPr>
          <p:nvPr/>
        </p:nvSpPr>
        <p:spPr bwMode="auto">
          <a:xfrm rot="-1032223">
            <a:off x="5136445" y="1270001"/>
            <a:ext cx="313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r>
              <a:rPr lang="nl-NL" altLang="nl-NL" dirty="0"/>
              <a:t>Beweeglijke patiënt</a:t>
            </a:r>
          </a:p>
        </p:txBody>
      </p:sp>
      <p:pic>
        <p:nvPicPr>
          <p:cNvPr id="7" name="Picture 2" descr="P-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4588"/>
            <a:ext cx="296756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p:cNvSpPr txBox="1">
            <a:spLocks noChangeArrowheads="1"/>
          </p:cNvSpPr>
          <p:nvPr/>
        </p:nvSpPr>
        <p:spPr bwMode="auto">
          <a:xfrm>
            <a:off x="620889" y="3659188"/>
            <a:ext cx="179211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pPr algn="ctr"/>
            <a:r>
              <a:rPr lang="nl-NL" altLang="nl-NL" dirty="0">
                <a:solidFill>
                  <a:schemeClr val="bg1"/>
                </a:solidFill>
              </a:rPr>
              <a:t>Haren</a:t>
            </a:r>
          </a:p>
        </p:txBody>
      </p:sp>
      <p:pic>
        <p:nvPicPr>
          <p:cNvPr id="9" name="Picture 2" descr="P-01"/>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292123" y="3690938"/>
            <a:ext cx="2762956"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p:cNvSpPr txBox="1">
            <a:spLocks noChangeArrowheads="1"/>
          </p:cNvSpPr>
          <p:nvPr/>
        </p:nvSpPr>
        <p:spPr bwMode="auto">
          <a:xfrm>
            <a:off x="3831771" y="3652839"/>
            <a:ext cx="1577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r>
              <a:rPr lang="nl-NL" altLang="nl-NL" dirty="0" smtClean="0">
                <a:solidFill>
                  <a:schemeClr val="bg1"/>
                </a:solidFill>
              </a:rPr>
              <a:t>Cerumen</a:t>
            </a:r>
            <a:endParaRPr lang="nl-NL" altLang="nl-NL" dirty="0"/>
          </a:p>
        </p:txBody>
      </p:sp>
      <p:pic>
        <p:nvPicPr>
          <p:cNvPr id="11" name="Picture 2" descr="P-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27" y="357982"/>
            <a:ext cx="2798234"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1"/>
          <p:cNvSpPr txBox="1">
            <a:spLocks noChangeArrowheads="1"/>
          </p:cNvSpPr>
          <p:nvPr/>
        </p:nvSpPr>
        <p:spPr bwMode="auto">
          <a:xfrm>
            <a:off x="117828" y="400935"/>
            <a:ext cx="27982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Frutiger 55" pitchFamily="34" charset="0"/>
              </a:defRPr>
            </a:lvl1pPr>
            <a:lvl2pPr marL="742950" indent="-285750">
              <a:defRPr sz="2400" b="1">
                <a:solidFill>
                  <a:schemeClr val="tx1"/>
                </a:solidFill>
                <a:latin typeface="Frutiger 55" pitchFamily="34" charset="0"/>
              </a:defRPr>
            </a:lvl2pPr>
            <a:lvl3pPr marL="1143000" indent="-228600">
              <a:defRPr sz="2400" b="1">
                <a:solidFill>
                  <a:schemeClr val="tx1"/>
                </a:solidFill>
                <a:latin typeface="Frutiger 55" pitchFamily="34" charset="0"/>
              </a:defRPr>
            </a:lvl3pPr>
            <a:lvl4pPr marL="1600200" indent="-228600">
              <a:defRPr sz="2400" b="1">
                <a:solidFill>
                  <a:schemeClr val="tx1"/>
                </a:solidFill>
                <a:latin typeface="Frutiger 55" pitchFamily="34" charset="0"/>
              </a:defRPr>
            </a:lvl4pPr>
            <a:lvl5pPr marL="2057400" indent="-228600">
              <a:defRPr sz="2400" b="1">
                <a:solidFill>
                  <a:schemeClr val="tx1"/>
                </a:solidFill>
                <a:latin typeface="Frutiger 55" pitchFamily="34" charset="0"/>
              </a:defRPr>
            </a:lvl5pPr>
            <a:lvl6pPr marL="2514600" indent="-228600" eaLnBrk="0" fontAlgn="base" hangingPunct="0">
              <a:spcBef>
                <a:spcPct val="50000"/>
              </a:spcBef>
              <a:spcAft>
                <a:spcPct val="0"/>
              </a:spcAft>
              <a:defRPr sz="2400" b="1">
                <a:solidFill>
                  <a:schemeClr val="tx1"/>
                </a:solidFill>
                <a:latin typeface="Frutiger 55" pitchFamily="34" charset="0"/>
              </a:defRPr>
            </a:lvl6pPr>
            <a:lvl7pPr marL="2971800" indent="-228600" eaLnBrk="0" fontAlgn="base" hangingPunct="0">
              <a:spcBef>
                <a:spcPct val="50000"/>
              </a:spcBef>
              <a:spcAft>
                <a:spcPct val="0"/>
              </a:spcAft>
              <a:defRPr sz="2400" b="1">
                <a:solidFill>
                  <a:schemeClr val="tx1"/>
                </a:solidFill>
                <a:latin typeface="Frutiger 55" pitchFamily="34" charset="0"/>
              </a:defRPr>
            </a:lvl7pPr>
            <a:lvl8pPr marL="3429000" indent="-228600" eaLnBrk="0" fontAlgn="base" hangingPunct="0">
              <a:spcBef>
                <a:spcPct val="50000"/>
              </a:spcBef>
              <a:spcAft>
                <a:spcPct val="0"/>
              </a:spcAft>
              <a:defRPr sz="2400" b="1">
                <a:solidFill>
                  <a:schemeClr val="tx1"/>
                </a:solidFill>
                <a:latin typeface="Frutiger 55" pitchFamily="34" charset="0"/>
              </a:defRPr>
            </a:lvl8pPr>
            <a:lvl9pPr marL="3886200" indent="-228600" eaLnBrk="0" fontAlgn="base" hangingPunct="0">
              <a:spcBef>
                <a:spcPct val="50000"/>
              </a:spcBef>
              <a:spcAft>
                <a:spcPct val="0"/>
              </a:spcAft>
              <a:defRPr sz="2400" b="1">
                <a:solidFill>
                  <a:schemeClr val="tx1"/>
                </a:solidFill>
                <a:latin typeface="Frutiger 55" pitchFamily="34" charset="0"/>
              </a:defRPr>
            </a:lvl9pPr>
          </a:lstStyle>
          <a:p>
            <a:r>
              <a:rPr lang="nl-NL" altLang="nl-NL" dirty="0">
                <a:solidFill>
                  <a:schemeClr val="bg1"/>
                </a:solidFill>
              </a:rPr>
              <a:t>Gebogen gehoorgang</a:t>
            </a:r>
          </a:p>
        </p:txBody>
      </p:sp>
    </p:spTree>
    <p:extLst>
      <p:ext uri="{BB962C8B-B14F-4D97-AF65-F5344CB8AC3E}">
        <p14:creationId xmlns:p14="http://schemas.microsoft.com/office/powerpoint/2010/main" val="13451631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Het normale trommelvlies</a:t>
            </a:r>
            <a:endParaRPr lang="nl-NL" dirty="0"/>
          </a:p>
        </p:txBody>
      </p:sp>
    </p:spTree>
    <p:extLst>
      <p:ext uri="{BB962C8B-B14F-4D97-AF65-F5344CB8AC3E}">
        <p14:creationId xmlns:p14="http://schemas.microsoft.com/office/powerpoint/2010/main" val="395180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553968" y="317634"/>
            <a:ext cx="7772400" cy="1143000"/>
          </a:xfrm>
        </p:spPr>
        <p:txBody>
          <a:bodyPr/>
          <a:lstStyle/>
          <a:p>
            <a:pPr>
              <a:defRPr/>
            </a:pPr>
            <a:r>
              <a:rPr lang="nl-NL" dirty="0" smtClean="0">
                <a:latin typeface="Arial" charset="0"/>
              </a:rPr>
              <a:t>Beoordeling trommelvliesbeelden </a:t>
            </a:r>
          </a:p>
        </p:txBody>
      </p:sp>
      <p:pic>
        <p:nvPicPr>
          <p:cNvPr id="8195" name="Picture 104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3968" y="2060576"/>
            <a:ext cx="4220634" cy="4144963"/>
          </a:xfrm>
          <a:noFill/>
        </p:spPr>
      </p:pic>
      <p:sp>
        <p:nvSpPr>
          <p:cNvPr id="102421" name="Text Box 1045"/>
          <p:cNvSpPr txBox="1">
            <a:spLocks noChangeArrowheads="1"/>
          </p:cNvSpPr>
          <p:nvPr/>
        </p:nvSpPr>
        <p:spPr bwMode="auto">
          <a:xfrm>
            <a:off x="553968" y="1376590"/>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b="1" dirty="0">
                <a:latin typeface="Arial" charset="0"/>
              </a:rPr>
              <a:t>Beschrijf </a:t>
            </a:r>
            <a:r>
              <a:rPr lang="nl-NL" b="1" dirty="0" smtClean="0">
                <a:latin typeface="Arial" charset="0"/>
              </a:rPr>
              <a:t>wat </a:t>
            </a:r>
            <a:r>
              <a:rPr lang="nl-NL" b="1" dirty="0">
                <a:latin typeface="Arial" charset="0"/>
              </a:rPr>
              <a:t>je ziet:</a:t>
            </a:r>
            <a:endParaRPr lang="en-GB" b="1" dirty="0">
              <a:latin typeface="Arial" charset="0"/>
            </a:endParaRPr>
          </a:p>
        </p:txBody>
      </p:sp>
    </p:spTree>
    <p:extLst>
      <p:ext uri="{BB962C8B-B14F-4D97-AF65-F5344CB8AC3E}">
        <p14:creationId xmlns:p14="http://schemas.microsoft.com/office/powerpoint/2010/main" val="3789913081"/>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705737" y="2075545"/>
            <a:ext cx="4718756" cy="1143000"/>
          </a:xfrm>
        </p:spPr>
        <p:txBody>
          <a:bodyPr/>
          <a:lstStyle/>
          <a:p>
            <a:pPr>
              <a:defRPr/>
            </a:pPr>
            <a:r>
              <a:rPr lang="nl-NL" sz="2400" dirty="0" smtClean="0">
                <a:latin typeface="Arial" charset="0"/>
              </a:rPr>
              <a:t>Normaal trommelvlies</a:t>
            </a:r>
          </a:p>
        </p:txBody>
      </p:sp>
      <p:pic>
        <p:nvPicPr>
          <p:cNvPr id="9219"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5362" y="2060576"/>
            <a:ext cx="4220634" cy="4144963"/>
          </a:xfrm>
          <a:noFill/>
        </p:spPr>
      </p:pic>
      <p:sp>
        <p:nvSpPr>
          <p:cNvPr id="234502" name="Text Box 6"/>
          <p:cNvSpPr txBox="1">
            <a:spLocks noChangeArrowheads="1"/>
          </p:cNvSpPr>
          <p:nvPr/>
        </p:nvSpPr>
        <p:spPr bwMode="auto">
          <a:xfrm>
            <a:off x="5084234" y="3284538"/>
            <a:ext cx="35842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latin typeface="+mn-lt"/>
              </a:rPr>
              <a:t>Waar is de lichtreflex?</a:t>
            </a:r>
          </a:p>
          <a:p>
            <a:pPr>
              <a:defRPr/>
            </a:pPr>
            <a:r>
              <a:rPr lang="en-GB" dirty="0" err="1">
                <a:latin typeface="+mn-lt"/>
              </a:rPr>
              <a:t>Waar</a:t>
            </a:r>
            <a:r>
              <a:rPr lang="en-GB" dirty="0">
                <a:latin typeface="+mn-lt"/>
              </a:rPr>
              <a:t> is de </a:t>
            </a:r>
            <a:r>
              <a:rPr lang="en-GB" dirty="0" err="1">
                <a:latin typeface="+mn-lt"/>
              </a:rPr>
              <a:t>hamersteel</a:t>
            </a:r>
            <a:r>
              <a:rPr lang="en-GB" dirty="0">
                <a:latin typeface="+mn-lt"/>
              </a:rPr>
              <a:t>?</a:t>
            </a:r>
          </a:p>
        </p:txBody>
      </p:sp>
      <p:pic>
        <p:nvPicPr>
          <p:cNvPr id="234503" name="Picture 7" descr="schema re 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1489">
            <a:off x="1755423" y="2276475"/>
            <a:ext cx="26162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4" name="Rectangle 8"/>
          <p:cNvSpPr>
            <a:spLocks noChangeArrowheads="1"/>
          </p:cNvSpPr>
          <p:nvPr/>
        </p:nvSpPr>
        <p:spPr bwMode="auto">
          <a:xfrm>
            <a:off x="3547534" y="4149726"/>
            <a:ext cx="122766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30000"/>
              </a:spcBef>
              <a:defRPr/>
            </a:pPr>
            <a:r>
              <a:rPr lang="nl-NL" sz="2000">
                <a:solidFill>
                  <a:schemeClr val="tx2"/>
                </a:solidFill>
                <a:effectLst>
                  <a:outerShdw blurRad="38100" dist="38100" dir="2700000" algn="tl">
                    <a:srgbClr val="000000"/>
                  </a:outerShdw>
                </a:effectLst>
              </a:rPr>
              <a:t>lichtreflex</a:t>
            </a:r>
          </a:p>
        </p:txBody>
      </p:sp>
      <p:sp>
        <p:nvSpPr>
          <p:cNvPr id="234505" name="Rectangle 9"/>
          <p:cNvSpPr>
            <a:spLocks noChangeArrowheads="1"/>
          </p:cNvSpPr>
          <p:nvPr/>
        </p:nvSpPr>
        <p:spPr bwMode="auto">
          <a:xfrm>
            <a:off x="3227212" y="3068639"/>
            <a:ext cx="159596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defRPr/>
            </a:pPr>
            <a:r>
              <a:rPr lang="en-GB" sz="2000">
                <a:solidFill>
                  <a:schemeClr val="tx2"/>
                </a:solidFill>
                <a:effectLst>
                  <a:outerShdw blurRad="38100" dist="38100" dir="2700000" algn="tl">
                    <a:srgbClr val="000000"/>
                  </a:outerShdw>
                </a:effectLst>
              </a:rPr>
              <a:t>hamersteel</a:t>
            </a:r>
            <a:endParaRPr lang="nl-NL" sz="2000">
              <a:solidFill>
                <a:schemeClr val="tx2"/>
              </a:solidFill>
              <a:effectLst>
                <a:outerShdw blurRad="38100" dist="38100" dir="2700000" algn="tl">
                  <a:srgbClr val="000000"/>
                </a:outerShdw>
              </a:effectLst>
            </a:endParaRPr>
          </a:p>
        </p:txBody>
      </p:sp>
      <p:sp>
        <p:nvSpPr>
          <p:cNvPr id="234507" name="Text Box 11"/>
          <p:cNvSpPr txBox="1">
            <a:spLocks noChangeArrowheads="1"/>
          </p:cNvSpPr>
          <p:nvPr/>
        </p:nvSpPr>
        <p:spPr bwMode="auto">
          <a:xfrm>
            <a:off x="296334" y="1265238"/>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b="1" dirty="0">
                <a:latin typeface="Arial" charset="0"/>
              </a:rPr>
              <a:t>Beschrijf wat je ziet:</a:t>
            </a:r>
            <a:endParaRPr lang="en-GB" b="1" dirty="0">
              <a:latin typeface="Arial" charset="0"/>
            </a:endParaRPr>
          </a:p>
        </p:txBody>
      </p:sp>
    </p:spTree>
    <p:extLst>
      <p:ext uri="{BB962C8B-B14F-4D97-AF65-F5344CB8AC3E}">
        <p14:creationId xmlns:p14="http://schemas.microsoft.com/office/powerpoint/2010/main" val="38788760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45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45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p:bldP spid="234504" grpId="0"/>
      <p:bldP spid="23450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23077" y="341313"/>
            <a:ext cx="7772400" cy="1143000"/>
          </a:xfrm>
        </p:spPr>
        <p:txBody>
          <a:bodyPr/>
          <a:lstStyle/>
          <a:p>
            <a:pPr>
              <a:defRPr/>
            </a:pPr>
            <a:r>
              <a:rPr lang="nl-NL" dirty="0" smtClean="0">
                <a:latin typeface="Arial" charset="0"/>
              </a:rPr>
              <a:t>Beoordeling trommelvliesbeelden</a:t>
            </a:r>
          </a:p>
        </p:txBody>
      </p:sp>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34" y="2060575"/>
            <a:ext cx="48006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72" name="Text Box 12"/>
          <p:cNvSpPr txBox="1">
            <a:spLocks noChangeArrowheads="1"/>
          </p:cNvSpPr>
          <p:nvPr/>
        </p:nvSpPr>
        <p:spPr bwMode="auto">
          <a:xfrm>
            <a:off x="412044" y="1484313"/>
            <a:ext cx="325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nl-NL" dirty="0"/>
              <a:t>Beschrijf wat je ziet:</a:t>
            </a:r>
            <a:endParaRPr lang="en-GB" dirty="0"/>
          </a:p>
        </p:txBody>
      </p:sp>
      <p:sp>
        <p:nvSpPr>
          <p:cNvPr id="194574" name="Rectangle 14"/>
          <p:cNvSpPr>
            <a:spLocks noChangeArrowheads="1"/>
          </p:cNvSpPr>
          <p:nvPr/>
        </p:nvSpPr>
        <p:spPr bwMode="auto">
          <a:xfrm>
            <a:off x="5464149" y="2060575"/>
            <a:ext cx="30378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dirty="0" err="1">
                <a:solidFill>
                  <a:schemeClr val="tx2"/>
                </a:solidFill>
              </a:rPr>
              <a:t>Normaal</a:t>
            </a:r>
            <a:r>
              <a:rPr lang="en-GB" dirty="0">
                <a:solidFill>
                  <a:schemeClr val="tx2"/>
                </a:solidFill>
              </a:rPr>
              <a:t> </a:t>
            </a:r>
            <a:r>
              <a:rPr lang="en-GB" dirty="0" err="1" smtClean="0">
                <a:solidFill>
                  <a:schemeClr val="tx2"/>
                </a:solidFill>
              </a:rPr>
              <a:t>trommelvlies</a:t>
            </a:r>
            <a:r>
              <a:rPr lang="en-GB" dirty="0" smtClean="0">
                <a:solidFill>
                  <a:schemeClr val="tx2"/>
                </a:solidFill>
              </a:rPr>
              <a:t> </a:t>
            </a:r>
          </a:p>
          <a:p>
            <a:pPr>
              <a:defRPr/>
            </a:pPr>
            <a:r>
              <a:rPr lang="en-GB" dirty="0" smtClean="0">
                <a:solidFill>
                  <a:schemeClr val="tx2"/>
                </a:solidFill>
              </a:rPr>
              <a:t>met </a:t>
            </a:r>
            <a:r>
              <a:rPr lang="en-GB" dirty="0" err="1" smtClean="0">
                <a:solidFill>
                  <a:schemeClr val="tx2"/>
                </a:solidFill>
              </a:rPr>
              <a:t>trabeculaties</a:t>
            </a:r>
            <a:endParaRPr lang="en-GB" dirty="0">
              <a:solidFill>
                <a:schemeClr val="tx2"/>
              </a:solidFill>
            </a:endParaRPr>
          </a:p>
        </p:txBody>
      </p:sp>
    </p:spTree>
    <p:extLst>
      <p:ext uri="{BB962C8B-B14F-4D97-AF65-F5344CB8AC3E}">
        <p14:creationId xmlns:p14="http://schemas.microsoft.com/office/powerpoint/2010/main" val="28782551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4" grpId="0"/>
    </p:bldLst>
  </p:timing>
</p:sld>
</file>

<file path=ppt/theme/theme1.xml><?xml version="1.0" encoding="utf-8"?>
<a:theme xmlns:a="http://schemas.openxmlformats.org/drawingml/2006/main" name="UMC Julius Huisartsopleiding 4-3 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1180</TotalTime>
  <Words>2484</Words>
  <Application>Microsoft Office PowerPoint</Application>
  <PresentationFormat>Diavoorstelling (4:3)</PresentationFormat>
  <Paragraphs>316</Paragraphs>
  <Slides>38</Slides>
  <Notes>31</Notes>
  <HiddenSlides>0</HiddenSlides>
  <MMClips>0</MMClips>
  <ScaleCrop>false</ScaleCrop>
  <HeadingPairs>
    <vt:vector size="4" baseType="variant">
      <vt:variant>
        <vt:lpstr>Thema</vt:lpstr>
      </vt:variant>
      <vt:variant>
        <vt:i4>3</vt:i4>
      </vt:variant>
      <vt:variant>
        <vt:lpstr>Diatitels</vt:lpstr>
      </vt:variant>
      <vt:variant>
        <vt:i4>38</vt:i4>
      </vt:variant>
    </vt:vector>
  </HeadingPairs>
  <TitlesOfParts>
    <vt:vector size="41" baseType="lpstr">
      <vt:lpstr>UMC Julius Huisartsopleiding 4-3 NED</vt:lpstr>
      <vt:lpstr>7_Standaardthema</vt:lpstr>
      <vt:lpstr>15_Standaardthema</vt:lpstr>
      <vt:lpstr>Trommelvliesbeelden </vt:lpstr>
      <vt:lpstr>Anatomie van trommelvlies</vt:lpstr>
      <vt:lpstr>Waar let je op bij otoscopie?</vt:lpstr>
      <vt:lpstr>Hoe beoordeel je een trommelvlies?</vt:lpstr>
      <vt:lpstr>Handicaps tijdens LO</vt:lpstr>
      <vt:lpstr>Het normale trommelvlies</vt:lpstr>
      <vt:lpstr>Beoordeling trommelvliesbeelden </vt:lpstr>
      <vt:lpstr>Normaal trommelvlies</vt:lpstr>
      <vt:lpstr>Beoordeling trommelvliesbeelden</vt:lpstr>
      <vt:lpstr>Wat zijn kenmerken van het  normale trommelvlies? </vt:lpstr>
      <vt:lpstr>Otitis Media Acuta: OMA</vt:lpstr>
      <vt:lpstr>Linda van 25 jaar is verkouden en heeft sinds gisteren fikse oorpijn links en verhoging.  </vt:lpstr>
      <vt:lpstr>Roos van 2 jaar wil enkele dagen niet eten, huilt veel en heeft ‘s avonds wat koorts.  </vt:lpstr>
      <vt:lpstr>OMA</vt:lpstr>
      <vt:lpstr>Otitis Media met Effusie: OME</vt:lpstr>
      <vt:lpstr>Margriet komt met haar vader op het spreekuur, omdat zij volgens de kleuterjuf slecht hoort.  </vt:lpstr>
      <vt:lpstr>PowerPoint-presentatie</vt:lpstr>
      <vt:lpstr>PowerPoint-presentatie</vt:lpstr>
      <vt:lpstr>PowerPoint-presentatie</vt:lpstr>
      <vt:lpstr>OME</vt:lpstr>
      <vt:lpstr>Otitis Externa</vt:lpstr>
      <vt:lpstr>Dhr de Vries van 62 jaar, heeft jeuk en afscheiding uit zijn rechter oor</vt:lpstr>
      <vt:lpstr>Otitis externa</vt:lpstr>
      <vt:lpstr>Extra beelden/casuïstiek</vt:lpstr>
      <vt:lpstr>Een 28 jarige man bezoekt je spreekuur ivm recidiverende periodes van een loopoor, met name na het zwemmen. Als kind had hij vaak oorontsteking.</vt:lpstr>
      <vt:lpstr> Een man van 32 jaar komt op het spreekuur met sinds enkele maanden een chronisch recidiverend loopoor links. Je hebt hem een week geleden een oordruppel gegeven. Het is nu wel beter, maar hij hoort nog steeds minder met zijn linker oor.   </vt:lpstr>
      <vt:lpstr>Pascalle is 24 jaar, ze is ruim 1 week verkouden en heeft sinds gisteren hevige oorpijn. Ze hoort wel goed.  </vt:lpstr>
      <vt:lpstr>Je doet lichamelijk onderzoek voor een hypotheekkeuring. De 32 jarige man heeft vroeger wel eens een oorontsteking gehad, maar de laatste 15 jaar geen oorklachten meer.</vt:lpstr>
      <vt:lpstr>Frank van 9 jaar heeft 3 weken wisselend oorpijn met een loopoor rechts en subfebriele temperatuur. Je gaf 4 dagen geleden een AB-kuur. Het ging iets beter maar nu is zijn Temperatuur 39 °C en is de pijn toegenomen.  </vt:lpstr>
      <vt:lpstr>Diederik is 17 en gisteravond tijdens een avondje stappen in elkaar geslagen. Vanochtend zag hij een beetje bloed op zijn hoofdkussen. </vt:lpstr>
      <vt:lpstr>Gerda is 40 jaar en heeft bij haar werk als caissière steeds meer moeite heeft de klanten te verstaan. Als kind had ze vaak oorontstekingen.  </vt:lpstr>
      <vt:lpstr>Suzanne van 3 jaar komt met haar vader op het spreekuur. Ze heeft sinds 2 dagen een loopoor en oorpijn. </vt:lpstr>
      <vt:lpstr>Adriaan, 16 jaar, heeft sinds 2 dagen toenemende oorpijn rechts. Bij spreken of kauwen neemt de pijn toe. Hij hoort goed. Het strekken van de gehoorgang voor otoscopie is ook pijnlijk. </vt:lpstr>
      <vt:lpstr> Marlieke van 16 jaar heeft gisteravond een tennisbal tegen haar linkeroor gekregen. Ze komt op het spreekuur omdat ze haar oor er raar uit vindt zien. Ze heeft er niet veel pijn aan.    </vt:lpstr>
      <vt:lpstr> Dhr. De Groot komt op het spreekuur omdat hij “niks” meer hoort.</vt:lpstr>
      <vt:lpstr>Kim van 6 jaar komt voor controle van haar buisjes. Zitten haar buisjes nog goed?</vt:lpstr>
      <vt:lpstr>Mevrouw Dam, 69 jaar, hoort sinds een dag af en toe “zoemen” in haar linker oor. Wat kan hier aan de hand zijn?</vt:lpstr>
      <vt:lpstr>PowerPoint-presentatie</vt:lpstr>
    </vt:vector>
  </TitlesOfParts>
  <Company>UMC UTRECHT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Erwin van der Louw</dc:creator>
  <cp:lastModifiedBy>Dijksman-2, T.R.</cp:lastModifiedBy>
  <cp:revision>122</cp:revision>
  <dcterms:created xsi:type="dcterms:W3CDTF">2014-09-12T13:51:00Z</dcterms:created>
  <dcterms:modified xsi:type="dcterms:W3CDTF">2018-08-16T14:24:56Z</dcterms:modified>
</cp:coreProperties>
</file>